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333" r:id="rId5"/>
    <p:sldId id="323" r:id="rId6"/>
    <p:sldId id="322" r:id="rId7"/>
    <p:sldId id="324" r:id="rId8"/>
    <p:sldId id="325" r:id="rId9"/>
    <p:sldId id="326" r:id="rId10"/>
    <p:sldId id="327" r:id="rId11"/>
    <p:sldId id="328" r:id="rId12"/>
    <p:sldId id="329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90" r:id="rId21"/>
    <p:sldId id="266" r:id="rId22"/>
    <p:sldId id="321" r:id="rId23"/>
    <p:sldId id="291" r:id="rId24"/>
    <p:sldId id="292" r:id="rId25"/>
    <p:sldId id="293" r:id="rId26"/>
    <p:sldId id="294" r:id="rId27"/>
    <p:sldId id="295" r:id="rId28"/>
    <p:sldId id="296" r:id="rId29"/>
    <p:sldId id="298" r:id="rId30"/>
    <p:sldId id="300" r:id="rId31"/>
    <p:sldId id="301" r:id="rId32"/>
    <p:sldId id="303" r:id="rId33"/>
    <p:sldId id="330" r:id="rId34"/>
    <p:sldId id="331" r:id="rId35"/>
    <p:sldId id="332" r:id="rId36"/>
    <p:sldId id="260" r:id="rId37"/>
    <p:sldId id="262" r:id="rId38"/>
    <p:sldId id="264" r:id="rId39"/>
    <p:sldId id="312" r:id="rId40"/>
    <p:sldId id="313" r:id="rId41"/>
    <p:sldId id="314" r:id="rId42"/>
    <p:sldId id="259" r:id="rId43"/>
    <p:sldId id="315" r:id="rId44"/>
    <p:sldId id="317" r:id="rId45"/>
    <p:sldId id="318" r:id="rId46"/>
    <p:sldId id="319" r:id="rId47"/>
    <p:sldId id="320" r:id="rId48"/>
    <p:sldId id="33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BCCCEA"/>
    <a:srgbClr val="545FA2"/>
    <a:srgbClr val="335BA3"/>
    <a:srgbClr val="595959"/>
    <a:srgbClr val="616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8" autoAdjust="0"/>
    <p:restoredTop sz="94660"/>
  </p:normalViewPr>
  <p:slideViewPr>
    <p:cSldViewPr snapToGrid="0">
      <p:cViewPr varScale="1">
        <p:scale>
          <a:sx n="74" d="100"/>
          <a:sy n="74" d="100"/>
        </p:scale>
        <p:origin x="39" y="4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4CDE-F5A1-4508-9E02-C2E1F18280FE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17661-815F-45D1-BE2A-37253E9AF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5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41A962A9-D000-B3AF-FEC6-E49EA2A1EA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0120" y="5769408"/>
            <a:ext cx="2161308" cy="3891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2000" kern="1200" dirty="0" smtClean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  <a:lvl2pPr>
              <a:defRPr lang="ko-KR" altLang="en-US" sz="2000" kern="1200" dirty="0" smtClean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2pPr>
            <a:lvl3pPr>
              <a:defRPr lang="ko-KR" altLang="en-US" sz="2000" kern="1200" dirty="0" smtClean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3pPr>
            <a:lvl4pPr>
              <a:defRPr lang="ko-KR" altLang="en-US" sz="2000" kern="1200" dirty="0" smtClean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4pPr>
            <a:lvl5pPr>
              <a:defRPr lang="ko-KR" altLang="en-US" sz="2000" kern="12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5pPr>
          </a:lstStyle>
          <a:p>
            <a:pPr lvl="0"/>
            <a:r>
              <a:rPr lang="ko-KR" altLang="en-US" dirty="0"/>
              <a:t>발표자 이름 쓰세요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4972E77-7E53-7146-F05B-6A703FE48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120" y="1070120"/>
            <a:ext cx="3352078" cy="712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3200" kern="1200" dirty="0" smtClean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  <a:lvl2pPr>
              <a:defRPr lang="ko-KR" altLang="en-US" sz="3200" kern="1200" dirty="0" smtClean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2pPr>
            <a:lvl3pPr>
              <a:defRPr lang="ko-KR" altLang="en-US" sz="3200" kern="1200" dirty="0" smtClean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3pPr>
            <a:lvl4pPr>
              <a:defRPr lang="ko-KR" altLang="en-US" sz="3200" kern="1200" dirty="0" smtClean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4pPr>
            <a:lvl5pPr>
              <a:defRPr lang="ko-KR" altLang="en-US" sz="3200" kern="12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5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E96468-704D-8CBC-A188-662BE297DD5F}"/>
              </a:ext>
            </a:extLst>
          </p:cNvPr>
          <p:cNvCxnSpPr>
            <a:cxnSpLocks/>
          </p:cNvCxnSpPr>
          <p:nvPr userDrawn="1"/>
        </p:nvCxnSpPr>
        <p:spPr>
          <a:xfrm>
            <a:off x="863600" y="2089637"/>
            <a:ext cx="0" cy="3312160"/>
          </a:xfrm>
          <a:prstGeom prst="straightConnector1">
            <a:avLst/>
          </a:prstGeom>
          <a:ln w="9525">
            <a:solidFill>
              <a:srgbClr val="545FA2">
                <a:alpha val="50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54578BE7-7FE8-B538-C29C-0D8CDB461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8592" y="1671059"/>
            <a:ext cx="914400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2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>
              <a:defRPr lang="ko-KR" altLang="en-US" sz="12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defRPr lang="ko-KR" altLang="en-US" sz="12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defRPr lang="ko-KR" altLang="en-US" sz="12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defRPr lang="ko-KR" altLang="en-US" sz="1200" kern="1200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en-US" altLang="ko-KR" dirty="0"/>
              <a:t>01. </a:t>
            </a:r>
            <a:r>
              <a:rPr lang="ko-KR" altLang="en-US" dirty="0"/>
              <a:t>부제목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6B4A99B-B313-6F44-8054-7918CE7EEB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8424" y="2392175"/>
            <a:ext cx="1348939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4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0" algn="l" defTabSz="914400" rtl="0" eaLnBrk="1" latinLnBrk="1" hangingPunct="1">
              <a:defRPr lang="ko-KR" altLang="en-US" sz="1400" kern="1200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en-US" altLang="ko-KR" dirty="0"/>
              <a:t>01. </a:t>
            </a:r>
            <a:r>
              <a:rPr lang="ko-KR" altLang="en-US" dirty="0"/>
              <a:t>수행 과제</a:t>
            </a:r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1533FD02-7127-3183-6C1A-84C09D562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8424" y="2996034"/>
            <a:ext cx="1348939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4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0" algn="l" defTabSz="914400" rtl="0" eaLnBrk="1" latinLnBrk="1" hangingPunct="1">
              <a:defRPr lang="ko-KR" altLang="en-US" sz="1400" kern="1200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en-US" altLang="ko-KR" dirty="0"/>
              <a:t>02. </a:t>
            </a:r>
            <a:r>
              <a:rPr lang="ko-KR" altLang="en-US" dirty="0"/>
              <a:t>수행 과제</a:t>
            </a:r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BB815E00-2564-014A-5489-F361EE30EC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8424" y="3577876"/>
            <a:ext cx="1348939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4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0" algn="l" defTabSz="914400" rtl="0" eaLnBrk="1" latinLnBrk="1" hangingPunct="1">
              <a:defRPr lang="ko-KR" altLang="en-US" sz="1400" kern="1200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en-US" altLang="ko-KR" dirty="0"/>
              <a:t>03. </a:t>
            </a:r>
            <a:r>
              <a:rPr lang="ko-KR" altLang="en-US" dirty="0"/>
              <a:t>수행 과제</a:t>
            </a:r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34C7F41C-F4B5-3A8A-E9BE-4AFBD848A7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424" y="4148879"/>
            <a:ext cx="1348939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14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0" algn="l" defTabSz="914400" rtl="0" eaLnBrk="1" latinLnBrk="1" hangingPunct="1"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0" algn="l" defTabSz="914400" rtl="0" eaLnBrk="1" latinLnBrk="1" hangingPunct="1">
              <a:defRPr lang="ko-KR" altLang="en-US" sz="1400" kern="1200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en-US" altLang="ko-KR" dirty="0"/>
              <a:t>04. </a:t>
            </a:r>
            <a:r>
              <a:rPr lang="ko-KR" altLang="en-US" dirty="0"/>
              <a:t>수행 과제</a:t>
            </a:r>
          </a:p>
        </p:txBody>
      </p:sp>
    </p:spTree>
    <p:extLst>
      <p:ext uri="{BB962C8B-B14F-4D97-AF65-F5344CB8AC3E}">
        <p14:creationId xmlns:p14="http://schemas.microsoft.com/office/powerpoint/2010/main" val="341918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4BB68C9-4041-22CC-B571-ADA1FF52F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892" y="732836"/>
            <a:ext cx="2419205" cy="4247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2400" kern="1200" dirty="0" smtClean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  <a:lvl2pPr>
              <a:defRPr lang="ko-KR" altLang="en-US" sz="2400" kern="1200" dirty="0" smtClean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2pPr>
            <a:lvl3pPr>
              <a:defRPr lang="ko-KR" altLang="en-US" sz="2400" kern="1200" dirty="0" smtClean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3pPr>
            <a:lvl4pPr>
              <a:defRPr lang="ko-KR" altLang="en-US" sz="2400" kern="1200" dirty="0" smtClean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4pPr>
            <a:lvl5pPr>
              <a:defRPr lang="ko-KR" altLang="en-US" sz="2400" kern="12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5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373E5687-CC19-A943-75D7-03E2DA27F2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12011" y="411514"/>
            <a:ext cx="1015856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400" kern="1200" dirty="0" smtClean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defRPr>
            </a:lvl1pPr>
            <a:lvl2pPr>
              <a:defRPr lang="ko-KR" altLang="en-US" sz="1400" kern="1200" dirty="0" smtClean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defRPr>
            </a:lvl2pPr>
            <a:lvl3pPr>
              <a:defRPr lang="ko-KR" altLang="en-US" sz="1400" kern="1200" dirty="0" smtClean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defRPr>
            </a:lvl3pPr>
            <a:lvl4pPr>
              <a:defRPr lang="ko-KR" altLang="en-US" sz="1400" kern="1200" dirty="0" smtClean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defRPr>
            </a:lvl4pPr>
            <a:lvl5pPr>
              <a:defRPr lang="ko-KR" altLang="en-US" sz="1400" kern="1200" dirty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defRPr>
            </a:lvl5pPr>
          </a:lstStyle>
          <a:p>
            <a:pPr lvl="0"/>
            <a:r>
              <a:rPr lang="ko-KR" altLang="en-US"/>
              <a:t>발표자 이름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7758158-47EB-E9BD-D12E-6C25C3372CFA}"/>
              </a:ext>
            </a:extLst>
          </p:cNvPr>
          <p:cNvCxnSpPr>
            <a:cxnSpLocks/>
          </p:cNvCxnSpPr>
          <p:nvPr/>
        </p:nvCxnSpPr>
        <p:spPr>
          <a:xfrm>
            <a:off x="2731445" y="539102"/>
            <a:ext cx="838308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4000">
                  <a:srgbClr val="A9AFD1"/>
                </a:gs>
                <a:gs pos="100000">
                  <a:srgbClr val="545FA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1">
            <a:extLst>
              <a:ext uri="{FF2B5EF4-FFF2-40B4-BE49-F238E27FC236}">
                <a16:creationId xmlns:a16="http://schemas.microsoft.com/office/drawing/2014/main" id="{5AF19134-238A-156B-C5CD-39934A427C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2" y="411515"/>
            <a:ext cx="914400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2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>
              <a:defRPr lang="ko-KR" altLang="en-US" sz="12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defRPr lang="ko-KR" altLang="en-US" sz="12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defRPr lang="ko-KR" altLang="en-US" sz="12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defRPr lang="ko-KR" altLang="en-US" sz="1200" kern="1200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en-US" altLang="ko-KR" dirty="0"/>
              <a:t>01. </a:t>
            </a:r>
            <a:r>
              <a:rPr lang="ko-KR" altLang="en-US" dirty="0"/>
              <a:t>부제목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DD2CC9F2-1953-4565-A701-82155E54FA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252" y="1185272"/>
            <a:ext cx="1607848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부가 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2125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8B8A4-BE7B-8884-7B97-686C29035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E27B10-3EB5-82E2-04DE-5EBA69A7C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61093-613D-8BAB-E03C-8721D89C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AFF0-80E6-4F18-8B21-435A63FC3D7C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CFD71-1092-491A-69EB-35136FA5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BF489-13B2-2244-3BD8-CA49C37A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0F57-4228-4C98-BD3D-934A77FB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04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11BA48-C93C-1B5B-6901-7A790CF5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STEAM HUB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26AD6-C5CC-E307-47E7-D02DD71C6A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8592" y="1671059"/>
            <a:ext cx="3507848" cy="276999"/>
          </a:xfrm>
        </p:spPr>
        <p:txBody>
          <a:bodyPr/>
          <a:lstStyle/>
          <a:p>
            <a:r>
              <a:rPr lang="en-US" altLang="ko-KR" dirty="0"/>
              <a:t>API,</a:t>
            </a:r>
            <a:r>
              <a:rPr lang="ko-KR" altLang="en-US" dirty="0"/>
              <a:t> 회원 관리</a:t>
            </a:r>
            <a:r>
              <a:rPr lang="en-US" altLang="ko-KR" dirty="0"/>
              <a:t>, </a:t>
            </a:r>
            <a:r>
              <a:rPr lang="ko-KR" altLang="en-US" dirty="0"/>
              <a:t>게시글 </a:t>
            </a:r>
            <a:r>
              <a:rPr lang="en-US" altLang="ko-KR" dirty="0"/>
              <a:t>CRUD, File </a:t>
            </a:r>
            <a:r>
              <a:rPr lang="ko-KR" altLang="en-US" dirty="0"/>
              <a:t>관리</a:t>
            </a:r>
            <a:r>
              <a:rPr lang="en-US" altLang="ko-KR" dirty="0"/>
              <a:t>, REST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18008D-893C-820A-4D6C-7FB8FB8E1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424" y="2392175"/>
            <a:ext cx="1924835" cy="276999"/>
          </a:xfrm>
        </p:spPr>
        <p:txBody>
          <a:bodyPr/>
          <a:lstStyle/>
          <a:p>
            <a:r>
              <a:rPr lang="en-US" altLang="ko-KR" dirty="0"/>
              <a:t>01. ERD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FDEA1A-5CE9-CEAD-158A-FFE3DD61C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424" y="2996034"/>
            <a:ext cx="1924835" cy="276999"/>
          </a:xfrm>
        </p:spPr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페이지 흐름도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FF5AFEA-5969-2B1C-42FC-AB7F3FA1E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8424" y="3586379"/>
            <a:ext cx="2159726" cy="276999"/>
          </a:xfrm>
        </p:spPr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역할 분담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262BF52-F4E6-688F-B134-FF4618BCBC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424" y="4148879"/>
            <a:ext cx="2039245" cy="276999"/>
          </a:xfrm>
        </p:spPr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핵심 기술 설명 및 시연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622F9B0-430C-D19D-D0C0-3561987CD3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GROUP BY LJNK</a:t>
            </a:r>
            <a:endParaRPr lang="ko-KR" altLang="en-US" dirty="0"/>
          </a:p>
        </p:txBody>
      </p:sp>
      <p:sp>
        <p:nvSpPr>
          <p:cNvPr id="4" name="텍스트 개체 틀 11">
            <a:extLst>
              <a:ext uri="{FF2B5EF4-FFF2-40B4-BE49-F238E27FC236}">
                <a16:creationId xmlns:a16="http://schemas.microsoft.com/office/drawing/2014/main" id="{3339831F-4345-B1C5-93B0-5FBA66D900B5}"/>
              </a:ext>
            </a:extLst>
          </p:cNvPr>
          <p:cNvSpPr txBox="1">
            <a:spLocks/>
          </p:cNvSpPr>
          <p:nvPr/>
        </p:nvSpPr>
        <p:spPr>
          <a:xfrm>
            <a:off x="1078424" y="4711379"/>
            <a:ext cx="192483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400" kern="1200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05. </a:t>
            </a:r>
            <a:r>
              <a:rPr lang="ko-KR" altLang="en-US" dirty="0"/>
              <a:t>마무리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21854F-0508-452C-2C26-74764808FD70}"/>
              </a:ext>
            </a:extLst>
          </p:cNvPr>
          <p:cNvSpPr/>
          <p:nvPr/>
        </p:nvSpPr>
        <p:spPr>
          <a:xfrm>
            <a:off x="8474732" y="0"/>
            <a:ext cx="2724728" cy="3586379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3DEAEC-A876-2E8D-942E-5DAA4DC099C3}"/>
              </a:ext>
            </a:extLst>
          </p:cNvPr>
          <p:cNvSpPr/>
          <p:nvPr/>
        </p:nvSpPr>
        <p:spPr>
          <a:xfrm>
            <a:off x="8110658" y="2549236"/>
            <a:ext cx="2724728" cy="4308763"/>
          </a:xfrm>
          <a:prstGeom prst="rect">
            <a:avLst/>
          </a:prstGeom>
          <a:solidFill>
            <a:srgbClr val="BCC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72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전왕근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2663512" cy="276999"/>
          </a:xfrm>
        </p:spPr>
        <p:txBody>
          <a:bodyPr/>
          <a:lstStyle/>
          <a:p>
            <a:r>
              <a:rPr lang="en-US" altLang="ko-KR" dirty="0"/>
              <a:t>USER CREATE – JAVAMAIL</a:t>
            </a:r>
            <a:endParaRPr lang="ko-KR" altLang="en-US" dirty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415985" cy="276999"/>
          </a:xfrm>
        </p:spPr>
        <p:txBody>
          <a:bodyPr/>
          <a:lstStyle/>
          <a:p>
            <a:r>
              <a:rPr lang="en-US" altLang="ko-KR" dirty="0"/>
              <a:t>Security / User /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864782" y="1596884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SERVICE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13" y="2119326"/>
            <a:ext cx="4248295" cy="4307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99" y="2119325"/>
            <a:ext cx="4109700" cy="43075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9"/>
          <a:stretch/>
        </p:blipFill>
        <p:spPr>
          <a:xfrm>
            <a:off x="454819" y="3121209"/>
            <a:ext cx="2400635" cy="4894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5" y="3735977"/>
            <a:ext cx="3201427" cy="15975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flipV="1">
            <a:off x="756459" y="4912820"/>
            <a:ext cx="1454726" cy="227333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463041" y="5140153"/>
            <a:ext cx="0" cy="548640"/>
          </a:xfrm>
          <a:prstGeom prst="straightConnector1">
            <a:avLst/>
          </a:prstGeom>
          <a:ln w="28575">
            <a:solidFill>
              <a:srgbClr val="959C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05293" y="5750655"/>
            <a:ext cx="2098995" cy="209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CreateCode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100114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전왕근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2663512" cy="276999"/>
          </a:xfrm>
        </p:spPr>
        <p:txBody>
          <a:bodyPr/>
          <a:lstStyle/>
          <a:p>
            <a:r>
              <a:rPr lang="en-US" altLang="ko-KR" dirty="0"/>
              <a:t>USER CREATE – JAVAMAIL</a:t>
            </a:r>
            <a:endParaRPr lang="ko-KR" altLang="en-US" dirty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415985" cy="276999"/>
          </a:xfrm>
        </p:spPr>
        <p:txBody>
          <a:bodyPr/>
          <a:lstStyle/>
          <a:p>
            <a:r>
              <a:rPr lang="en-US" altLang="ko-KR" dirty="0"/>
              <a:t>Security / User /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6047" y="1452833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JAVA SCRIPT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0" y="2101567"/>
            <a:ext cx="5412130" cy="3902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93" y="1779869"/>
            <a:ext cx="2534004" cy="2191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979644" y="3650460"/>
            <a:ext cx="2764531" cy="431088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"/>
          <a:stretch/>
        </p:blipFill>
        <p:spPr>
          <a:xfrm>
            <a:off x="6204029" y="2101567"/>
            <a:ext cx="5312464" cy="227960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207413" y="1452833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WEB</a:t>
            </a:r>
            <a:endParaRPr lang="ko-KR" altLang="en-US" sz="1400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3744175" y="3857692"/>
            <a:ext cx="224445" cy="8312"/>
          </a:xfrm>
          <a:prstGeom prst="straightConnector1">
            <a:avLst/>
          </a:prstGeom>
          <a:ln w="28575">
            <a:solidFill>
              <a:srgbClr val="959C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764279" y="3752730"/>
            <a:ext cx="2098995" cy="209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</a:t>
            </a:r>
            <a:r>
              <a:rPr lang="ko-KR" altLang="en-US" sz="16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응답받은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값을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Value 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값으로 입력</a:t>
            </a:r>
          </a:p>
        </p:txBody>
      </p:sp>
    </p:spTree>
    <p:extLst>
      <p:ext uri="{BB962C8B-B14F-4D97-AF65-F5344CB8AC3E}">
        <p14:creationId xmlns:p14="http://schemas.microsoft.com/office/powerpoint/2010/main" val="417413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87" y="2109514"/>
            <a:ext cx="4100417" cy="264784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전왕근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2663512" cy="276999"/>
          </a:xfrm>
        </p:spPr>
        <p:txBody>
          <a:bodyPr/>
          <a:lstStyle/>
          <a:p>
            <a:r>
              <a:rPr lang="en-US" altLang="ko-KR" dirty="0"/>
              <a:t>USER CREATE – JAVAMAIL</a:t>
            </a:r>
            <a:endParaRPr lang="ko-KR" altLang="en-US" dirty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415985" cy="276999"/>
          </a:xfrm>
        </p:spPr>
        <p:txBody>
          <a:bodyPr/>
          <a:lstStyle/>
          <a:p>
            <a:r>
              <a:rPr lang="en-US" altLang="ko-KR" dirty="0"/>
              <a:t>Security / User /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45897" y="1448890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JAVA SCRIPT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2" y="2109514"/>
            <a:ext cx="5224385" cy="37675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93" y="1804807"/>
            <a:ext cx="2534004" cy="2191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1004582" y="4140911"/>
            <a:ext cx="4016305" cy="264834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580314" y="4405746"/>
            <a:ext cx="33250" cy="1679170"/>
          </a:xfrm>
          <a:prstGeom prst="straightConnector1">
            <a:avLst/>
          </a:prstGeom>
          <a:ln w="28575">
            <a:solidFill>
              <a:srgbClr val="959C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991179" y="6208317"/>
            <a:ext cx="5360414" cy="209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</a:t>
            </a:r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응답이 완료 되어 값이 전송 </a:t>
            </a:r>
            <a:r>
              <a:rPr lang="ko-KR" altLang="en-US" sz="16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되었을때</a:t>
            </a:r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클릭 이벤트 활성화</a:t>
            </a:r>
          </a:p>
        </p:txBody>
      </p:sp>
      <p:sp>
        <p:nvSpPr>
          <p:cNvPr id="19" name="직사각형 18"/>
          <p:cNvSpPr/>
          <p:nvPr/>
        </p:nvSpPr>
        <p:spPr>
          <a:xfrm flipV="1">
            <a:off x="6467302" y="2291247"/>
            <a:ext cx="3117274" cy="194118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V="1">
            <a:off x="6467302" y="2516871"/>
            <a:ext cx="1928553" cy="168139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84576" y="2347908"/>
            <a:ext cx="822959" cy="1"/>
          </a:xfrm>
          <a:prstGeom prst="straightConnector1">
            <a:avLst/>
          </a:prstGeom>
          <a:ln w="28575">
            <a:solidFill>
              <a:srgbClr val="959C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395855" y="2593140"/>
            <a:ext cx="2011680" cy="7800"/>
          </a:xfrm>
          <a:prstGeom prst="straightConnector1">
            <a:avLst/>
          </a:prstGeom>
          <a:ln w="28575">
            <a:solidFill>
              <a:srgbClr val="959C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0407535" y="2185653"/>
            <a:ext cx="1784465" cy="274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</a:t>
            </a:r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응답 받은 값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383592" y="2485365"/>
            <a:ext cx="1784465" cy="274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이메일로 받은 값</a:t>
            </a:r>
          </a:p>
        </p:txBody>
      </p:sp>
    </p:spTree>
    <p:extLst>
      <p:ext uri="{BB962C8B-B14F-4D97-AF65-F5344CB8AC3E}">
        <p14:creationId xmlns:p14="http://schemas.microsoft.com/office/powerpoint/2010/main" val="12961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1F28DB7-E89B-70E0-ACF2-0D67F1E447BD}"/>
              </a:ext>
            </a:extLst>
          </p:cNvPr>
          <p:cNvSpPr/>
          <p:nvPr/>
        </p:nvSpPr>
        <p:spPr>
          <a:xfrm rot="16200000" flipH="1">
            <a:off x="8038066" y="725649"/>
            <a:ext cx="2743202" cy="1291905"/>
          </a:xfrm>
          <a:prstGeom prst="homePlat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B39CC39-1C87-D3B5-DDE7-002F8534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9772" y="802961"/>
            <a:ext cx="2290194" cy="2290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11BA48-C93C-1B5B-6901-7A790CF5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API, </a:t>
            </a:r>
            <a:r>
              <a:rPr lang="ko-KR" altLang="en-US" dirty="0"/>
              <a:t>찜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리뷰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26AD6-C5CC-E307-47E7-D02DD71C6A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8592" y="1671059"/>
            <a:ext cx="2509558" cy="276999"/>
          </a:xfrm>
        </p:spPr>
        <p:txBody>
          <a:bodyPr/>
          <a:lstStyle/>
          <a:p>
            <a:r>
              <a:rPr lang="en-US" altLang="ko-KR" dirty="0"/>
              <a:t>API,</a:t>
            </a:r>
            <a:r>
              <a:rPr lang="ko-KR" altLang="en-US" dirty="0"/>
              <a:t> </a:t>
            </a:r>
            <a:r>
              <a:rPr lang="en-US" altLang="ko-KR" dirty="0"/>
              <a:t>Wish List, Review Board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18008D-893C-820A-4D6C-7FB8FB8E1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8424" y="2392175"/>
            <a:ext cx="1924835" cy="276999"/>
          </a:xfrm>
        </p:spPr>
        <p:txBody>
          <a:bodyPr/>
          <a:lstStyle/>
          <a:p>
            <a:r>
              <a:rPr lang="en-US" altLang="ko-KR" dirty="0"/>
              <a:t>01. API</a:t>
            </a:r>
            <a:r>
              <a:rPr lang="ko-KR" altLang="en-US" dirty="0"/>
              <a:t> 받아오기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FDEA1A-5CE9-CEAD-158A-FFE3DD61C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424" y="2996034"/>
            <a:ext cx="1348939" cy="276999"/>
          </a:xfrm>
        </p:spPr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무한 스크롤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FF5AFEA-5969-2B1C-42FC-AB7F3FA1E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8424" y="3586379"/>
            <a:ext cx="2159726" cy="276999"/>
          </a:xfrm>
        </p:spPr>
        <p:txBody>
          <a:bodyPr/>
          <a:lstStyle/>
          <a:p>
            <a:r>
              <a:rPr lang="en-US" altLang="ko-KR" dirty="0"/>
              <a:t>03. API </a:t>
            </a:r>
            <a:r>
              <a:rPr lang="ko-KR" altLang="en-US" dirty="0"/>
              <a:t>데이터 활용하기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262BF52-F4E6-688F-B134-FF4618BCBC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찜 목록 기능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622F9B0-430C-D19D-D0C0-3561987CD3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11">
            <a:extLst>
              <a:ext uri="{FF2B5EF4-FFF2-40B4-BE49-F238E27FC236}">
                <a16:creationId xmlns:a16="http://schemas.microsoft.com/office/drawing/2014/main" id="{3339831F-4345-B1C5-93B0-5FBA66D900B5}"/>
              </a:ext>
            </a:extLst>
          </p:cNvPr>
          <p:cNvSpPr txBox="1">
            <a:spLocks/>
          </p:cNvSpPr>
          <p:nvPr/>
        </p:nvSpPr>
        <p:spPr>
          <a:xfrm>
            <a:off x="1078424" y="4711379"/>
            <a:ext cx="192483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400" kern="1200" dirty="0" smtClean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400" kern="1200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05. </a:t>
            </a:r>
            <a:r>
              <a:rPr lang="ko-KR" altLang="en-US" dirty="0"/>
              <a:t>리뷰 남기기 기능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0252B8-241A-3C0E-872D-087E32D9A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760" y="2669174"/>
            <a:ext cx="5480834" cy="29589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79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받아오기 </a:t>
            </a:r>
            <a:r>
              <a:rPr lang="en-US" altLang="ko-KR" dirty="0"/>
              <a:t>- </a:t>
            </a:r>
            <a:r>
              <a:rPr lang="en-US" altLang="ko-KR" dirty="0" err="1"/>
              <a:t>AppList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다루기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4485-CE4A-ADA7-4C5D-20DF6432FA75}"/>
              </a:ext>
            </a:extLst>
          </p:cNvPr>
          <p:cNvSpPr txBox="1"/>
          <p:nvPr/>
        </p:nvSpPr>
        <p:spPr>
          <a:xfrm>
            <a:off x="375252" y="1557673"/>
            <a:ext cx="6755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크롬의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CORS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제약으로 인해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원활한 가동을 위해 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백엔드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(JAVA)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받아오는 방식을 사용</a:t>
            </a:r>
            <a:endParaRPr lang="ko-KR" altLang="en-US" dirty="0">
              <a:solidFill>
                <a:srgbClr val="595959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E94F2C-035A-BA20-5A99-AEEDC54CB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42" y="2255230"/>
            <a:ext cx="6617166" cy="441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BBBA11C-9948-F35B-A9F0-37F8742ADBF5}"/>
              </a:ext>
            </a:extLst>
          </p:cNvPr>
          <p:cNvGrpSpPr/>
          <p:nvPr/>
        </p:nvGrpSpPr>
        <p:grpSpPr>
          <a:xfrm>
            <a:off x="3657599" y="2539253"/>
            <a:ext cx="5915026" cy="369332"/>
            <a:chOff x="3657599" y="2615453"/>
            <a:chExt cx="5915026" cy="369332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371492F-6771-7F0C-3129-23E38CC3D9CB}"/>
                </a:ext>
              </a:extLst>
            </p:cNvPr>
            <p:cNvCxnSpPr/>
            <p:nvPr/>
          </p:nvCxnSpPr>
          <p:spPr>
            <a:xfrm>
              <a:off x="3657599" y="2801923"/>
              <a:ext cx="4284000" cy="0"/>
            </a:xfrm>
            <a:prstGeom prst="straightConnector1">
              <a:avLst/>
            </a:prstGeom>
            <a:ln w="38100">
              <a:solidFill>
                <a:srgbClr val="8FAA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3B23D-8EF1-DF70-155D-83DB8AA6D2CB}"/>
                </a:ext>
              </a:extLst>
            </p:cNvPr>
            <p:cNvSpPr txBox="1"/>
            <p:nvPr/>
          </p:nvSpPr>
          <p:spPr>
            <a:xfrm>
              <a:off x="8028264" y="2615453"/>
              <a:ext cx="15443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StringBuilder</a:t>
              </a:r>
              <a:endParaRPr lang="ko-KR" altLang="en-US" dirty="0">
                <a:solidFill>
                  <a:srgbClr val="616F8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A72AF8-1C6F-E048-CA58-3B0010BDE93B}"/>
              </a:ext>
            </a:extLst>
          </p:cNvPr>
          <p:cNvGrpSpPr/>
          <p:nvPr/>
        </p:nvGrpSpPr>
        <p:grpSpPr>
          <a:xfrm>
            <a:off x="5724085" y="3540745"/>
            <a:ext cx="5182040" cy="369332"/>
            <a:chOff x="5724085" y="3616945"/>
            <a:chExt cx="5182040" cy="369332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0102EBC-3E45-19CB-8C65-3AADBBD12CDA}"/>
                </a:ext>
              </a:extLst>
            </p:cNvPr>
            <p:cNvCxnSpPr>
              <a:cxnSpLocks/>
            </p:cNvCxnSpPr>
            <p:nvPr/>
          </p:nvCxnSpPr>
          <p:spPr>
            <a:xfrm>
              <a:off x="5724085" y="3801611"/>
              <a:ext cx="2217514" cy="0"/>
            </a:xfrm>
            <a:prstGeom prst="straightConnector1">
              <a:avLst/>
            </a:prstGeom>
            <a:ln w="38100">
              <a:solidFill>
                <a:srgbClr val="8FAA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A6525F-81D8-D394-F9F1-B8BBFDAB18B4}"/>
                </a:ext>
              </a:extLst>
            </p:cNvPr>
            <p:cNvSpPr txBox="1"/>
            <p:nvPr/>
          </p:nvSpPr>
          <p:spPr>
            <a:xfrm>
              <a:off x="8028264" y="3616945"/>
              <a:ext cx="2877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URL, </a:t>
              </a:r>
              <a:r>
                <a:rPr lang="en-US" altLang="ko-KR" dirty="0" err="1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HttpURLConnection</a:t>
              </a:r>
              <a:endParaRPr lang="ko-KR" altLang="en-US" dirty="0">
                <a:solidFill>
                  <a:srgbClr val="616F8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962EF9-F44C-2730-002B-44C602557628}"/>
              </a:ext>
            </a:extLst>
          </p:cNvPr>
          <p:cNvGrpSpPr/>
          <p:nvPr/>
        </p:nvGrpSpPr>
        <p:grpSpPr>
          <a:xfrm>
            <a:off x="5724085" y="4466193"/>
            <a:ext cx="6286940" cy="369332"/>
            <a:chOff x="5724085" y="4542393"/>
            <a:chExt cx="6286940" cy="369332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8C8DDC2-3254-8930-BEFF-26BA02A1ED86}"/>
                </a:ext>
              </a:extLst>
            </p:cNvPr>
            <p:cNvCxnSpPr>
              <a:cxnSpLocks/>
            </p:cNvCxnSpPr>
            <p:nvPr/>
          </p:nvCxnSpPr>
          <p:spPr>
            <a:xfrm>
              <a:off x="5724085" y="4750965"/>
              <a:ext cx="2217514" cy="0"/>
            </a:xfrm>
            <a:prstGeom prst="straightConnector1">
              <a:avLst/>
            </a:prstGeom>
            <a:ln w="38100">
              <a:solidFill>
                <a:srgbClr val="8FAA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DB87C2-4172-11B1-5B02-6FD53B33BDDE}"/>
                </a:ext>
              </a:extLst>
            </p:cNvPr>
            <p:cNvSpPr txBox="1"/>
            <p:nvPr/>
          </p:nvSpPr>
          <p:spPr>
            <a:xfrm>
              <a:off x="7941599" y="4542393"/>
              <a:ext cx="40694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BufferedReader</a:t>
              </a:r>
              <a:r>
                <a:rPr lang="en-US" altLang="ko-KR" dirty="0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- </a:t>
              </a:r>
              <a:r>
                <a:rPr lang="en-US" altLang="ko-KR" dirty="0" err="1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InputStreamReader</a:t>
              </a:r>
              <a:endParaRPr lang="ko-KR" altLang="en-US" dirty="0">
                <a:solidFill>
                  <a:srgbClr val="616F8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CF6051-C9D5-4857-D564-F6077B3AA842}"/>
              </a:ext>
            </a:extLst>
          </p:cNvPr>
          <p:cNvGrpSpPr/>
          <p:nvPr/>
        </p:nvGrpSpPr>
        <p:grpSpPr>
          <a:xfrm>
            <a:off x="2909940" y="6079643"/>
            <a:ext cx="8202071" cy="369332"/>
            <a:chOff x="2890004" y="5823002"/>
            <a:chExt cx="8202071" cy="369332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7BBD34C-AE88-1F2B-D1C2-ADC461B2CC07}"/>
                </a:ext>
              </a:extLst>
            </p:cNvPr>
            <p:cNvCxnSpPr>
              <a:cxnSpLocks/>
            </p:cNvCxnSpPr>
            <p:nvPr/>
          </p:nvCxnSpPr>
          <p:spPr>
            <a:xfrm>
              <a:off x="2890004" y="6027489"/>
              <a:ext cx="5138260" cy="0"/>
            </a:xfrm>
            <a:prstGeom prst="straightConnector1">
              <a:avLst/>
            </a:prstGeom>
            <a:ln w="38100">
              <a:solidFill>
                <a:srgbClr val="8FAA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5C3047-5783-36A1-2BBE-A7124DBA629C}"/>
                </a:ext>
              </a:extLst>
            </p:cNvPr>
            <p:cNvSpPr txBox="1"/>
            <p:nvPr/>
          </p:nvSpPr>
          <p:spPr>
            <a:xfrm>
              <a:off x="8028264" y="5823002"/>
              <a:ext cx="30638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연결 끊기</a:t>
              </a:r>
              <a:r>
                <a:rPr lang="en-US" altLang="ko-KR" dirty="0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dirty="0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문자열 값으로 </a:t>
              </a:r>
              <a:r>
                <a:rPr lang="ko-KR" altLang="en-US" dirty="0" err="1">
                  <a:solidFill>
                    <a:srgbClr val="616F8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리턴됨</a:t>
              </a:r>
              <a:endParaRPr lang="ko-KR" altLang="en-US" dirty="0">
                <a:solidFill>
                  <a:srgbClr val="616F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94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받아오기 </a:t>
            </a:r>
            <a:r>
              <a:rPr lang="en-US" altLang="ko-KR" dirty="0"/>
              <a:t>- </a:t>
            </a:r>
            <a:r>
              <a:rPr lang="en-US" altLang="ko-KR" dirty="0" err="1"/>
              <a:t>AppList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다루기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4485-CE4A-ADA7-4C5D-20DF6432FA75}"/>
              </a:ext>
            </a:extLst>
          </p:cNvPr>
          <p:cNvSpPr txBox="1"/>
          <p:nvPr/>
        </p:nvSpPr>
        <p:spPr>
          <a:xfrm>
            <a:off x="375252" y="1654322"/>
            <a:ext cx="6755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16F8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이때 불러오는 데이터의 형태는 아래와 같다</a:t>
            </a:r>
            <a:br>
              <a:rPr lang="ko-KR" altLang="en-US" dirty="0">
                <a:solidFill>
                  <a:srgbClr val="616F81"/>
                </a:solidFill>
              </a:rPr>
            </a:br>
            <a:endParaRPr lang="ko-KR" altLang="en-US" dirty="0">
              <a:solidFill>
                <a:srgbClr val="616F8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4D0772-EE00-C51A-8CAD-223AC8D1A96D}"/>
              </a:ext>
            </a:extLst>
          </p:cNvPr>
          <p:cNvSpPr/>
          <p:nvPr/>
        </p:nvSpPr>
        <p:spPr>
          <a:xfrm>
            <a:off x="2014755" y="2237724"/>
            <a:ext cx="8162490" cy="4171865"/>
          </a:xfrm>
          <a:prstGeom prst="roundRect">
            <a:avLst>
              <a:gd name="adj" fmla="val 584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Google Shape;68;p3">
            <a:extLst>
              <a:ext uri="{FF2B5EF4-FFF2-40B4-BE49-F238E27FC236}">
                <a16:creationId xmlns:a16="http://schemas.microsoft.com/office/drawing/2014/main" id="{C8DAE15A-D22F-B51A-4BAE-9C0AA25FBFA0}"/>
              </a:ext>
            </a:extLst>
          </p:cNvPr>
          <p:cNvSpPr txBox="1"/>
          <p:nvPr/>
        </p:nvSpPr>
        <p:spPr>
          <a:xfrm>
            <a:off x="2256638" y="2237725"/>
            <a:ext cx="4949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8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69;p3">
            <a:extLst>
              <a:ext uri="{FF2B5EF4-FFF2-40B4-BE49-F238E27FC236}">
                <a16:creationId xmlns:a16="http://schemas.microsoft.com/office/drawing/2014/main" id="{89459187-52CD-141D-0C07-F7DEAB876577}"/>
              </a:ext>
            </a:extLst>
          </p:cNvPr>
          <p:cNvSpPr txBox="1"/>
          <p:nvPr/>
        </p:nvSpPr>
        <p:spPr>
          <a:xfrm>
            <a:off x="2256638" y="2760945"/>
            <a:ext cx="4949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8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70;p3">
            <a:extLst>
              <a:ext uri="{FF2B5EF4-FFF2-40B4-BE49-F238E27FC236}">
                <a16:creationId xmlns:a16="http://schemas.microsoft.com/office/drawing/2014/main" id="{7A00E669-08CE-269F-EEC3-BF13CB21B8BF}"/>
              </a:ext>
            </a:extLst>
          </p:cNvPr>
          <p:cNvSpPr txBox="1"/>
          <p:nvPr/>
        </p:nvSpPr>
        <p:spPr>
          <a:xfrm>
            <a:off x="2646430" y="2645786"/>
            <a:ext cx="3191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ko-KR" sz="2800" dirty="0" err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applist</a:t>
            </a: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": {</a:t>
            </a:r>
            <a:endParaRPr sz="28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71;p3">
            <a:extLst>
              <a:ext uri="{FF2B5EF4-FFF2-40B4-BE49-F238E27FC236}">
                <a16:creationId xmlns:a16="http://schemas.microsoft.com/office/drawing/2014/main" id="{CA3A5FE4-E918-5C50-5ECC-F0C864A46461}"/>
              </a:ext>
            </a:extLst>
          </p:cNvPr>
          <p:cNvSpPr txBox="1"/>
          <p:nvPr/>
        </p:nvSpPr>
        <p:spPr>
          <a:xfrm>
            <a:off x="2646430" y="3022555"/>
            <a:ext cx="4949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8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72;p3">
            <a:extLst>
              <a:ext uri="{FF2B5EF4-FFF2-40B4-BE49-F238E27FC236}">
                <a16:creationId xmlns:a16="http://schemas.microsoft.com/office/drawing/2014/main" id="{5328AF29-1168-095E-2A71-E57D732CA145}"/>
              </a:ext>
            </a:extLst>
          </p:cNvPr>
          <p:cNvSpPr txBox="1"/>
          <p:nvPr/>
        </p:nvSpPr>
        <p:spPr>
          <a:xfrm>
            <a:off x="3036222" y="3085985"/>
            <a:ext cx="3191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"apps": [</a:t>
            </a:r>
            <a:endParaRPr sz="28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73;p3">
            <a:extLst>
              <a:ext uri="{FF2B5EF4-FFF2-40B4-BE49-F238E27FC236}">
                <a16:creationId xmlns:a16="http://schemas.microsoft.com/office/drawing/2014/main" id="{B615459E-1E5D-D77C-380C-B3B35EACCA98}"/>
              </a:ext>
            </a:extLst>
          </p:cNvPr>
          <p:cNvSpPr txBox="1"/>
          <p:nvPr/>
        </p:nvSpPr>
        <p:spPr>
          <a:xfrm>
            <a:off x="3036222" y="3462754"/>
            <a:ext cx="4949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8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Google Shape;74;p3">
            <a:extLst>
              <a:ext uri="{FF2B5EF4-FFF2-40B4-BE49-F238E27FC236}">
                <a16:creationId xmlns:a16="http://schemas.microsoft.com/office/drawing/2014/main" id="{C45E9479-C95D-0CE7-6930-9D1A50986547}"/>
              </a:ext>
            </a:extLst>
          </p:cNvPr>
          <p:cNvSpPr txBox="1"/>
          <p:nvPr/>
        </p:nvSpPr>
        <p:spPr>
          <a:xfrm>
            <a:off x="3428868" y="3458523"/>
            <a:ext cx="4949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8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75;p3">
            <a:extLst>
              <a:ext uri="{FF2B5EF4-FFF2-40B4-BE49-F238E27FC236}">
                <a16:creationId xmlns:a16="http://schemas.microsoft.com/office/drawing/2014/main" id="{F41D8AA7-398F-F02B-5407-7637779C46B0}"/>
              </a:ext>
            </a:extLst>
          </p:cNvPr>
          <p:cNvSpPr txBox="1"/>
          <p:nvPr/>
        </p:nvSpPr>
        <p:spPr>
          <a:xfrm>
            <a:off x="3428868" y="3981743"/>
            <a:ext cx="4949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28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Google Shape;76;p3">
            <a:extLst>
              <a:ext uri="{FF2B5EF4-FFF2-40B4-BE49-F238E27FC236}">
                <a16:creationId xmlns:a16="http://schemas.microsoft.com/office/drawing/2014/main" id="{70A97BA7-E586-E2B4-C34E-890DD874C77B}"/>
              </a:ext>
            </a:extLst>
          </p:cNvPr>
          <p:cNvSpPr txBox="1"/>
          <p:nvPr/>
        </p:nvSpPr>
        <p:spPr>
          <a:xfrm>
            <a:off x="3827452" y="3801666"/>
            <a:ext cx="368056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ko-KR" sz="2800" dirty="0" err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appid</a:t>
            </a: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": 00000,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ko-KR" sz="2800" dirty="0" err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": "</a:t>
            </a:r>
            <a:r>
              <a:rPr lang="ko-KR" sz="2800" dirty="0" err="1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xxxxx</a:t>
            </a:r>
            <a:r>
              <a:rPr lang="ko-KR" sz="2800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800" dirty="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5512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0.4444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0.3481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0.2273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022E-16 L -2.5E-6 0.0914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받아오기 </a:t>
            </a:r>
            <a:r>
              <a:rPr lang="en-US" altLang="ko-KR" dirty="0"/>
              <a:t>- </a:t>
            </a:r>
            <a:r>
              <a:rPr lang="en-US" altLang="ko-KR" dirty="0" err="1"/>
              <a:t>AppList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다루기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4485-CE4A-ADA7-4C5D-20DF6432FA75}"/>
              </a:ext>
            </a:extLst>
          </p:cNvPr>
          <p:cNvSpPr txBox="1"/>
          <p:nvPr/>
        </p:nvSpPr>
        <p:spPr>
          <a:xfrm>
            <a:off x="375251" y="1654322"/>
            <a:ext cx="886546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616F8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실제로 불러와지는 데이터는 양이 많아 무한 스크롤을 통해 구현</a:t>
            </a:r>
            <a:endParaRPr lang="en-US" altLang="ko-KR" dirty="0">
              <a:solidFill>
                <a:srgbClr val="616F8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616F8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무한 스크롤</a:t>
            </a:r>
            <a:r>
              <a:rPr lang="ko-KR" altLang="en-US" dirty="0">
                <a:solidFill>
                  <a:srgbClr val="616F8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이나 </a:t>
            </a:r>
            <a:r>
              <a:rPr lang="ko-KR" altLang="en-US" b="0" dirty="0">
                <a:solidFill>
                  <a:srgbClr val="616F8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페이징</a:t>
            </a:r>
            <a:r>
              <a:rPr lang="ko-KR" altLang="en-US" dirty="0">
                <a:solidFill>
                  <a:srgbClr val="616F8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</a:t>
            </a:r>
            <a:r>
              <a:rPr lang="ko-KR" altLang="en-US" b="0" dirty="0">
                <a:solidFill>
                  <a:srgbClr val="616F8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없으면 </a:t>
            </a:r>
            <a:r>
              <a:rPr lang="en-US" altLang="ko-KR" dirty="0">
                <a:solidFill>
                  <a:srgbClr val="616F8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 500 error (</a:t>
            </a:r>
            <a:r>
              <a:rPr lang="ko-KR" altLang="en-US" dirty="0">
                <a:solidFill>
                  <a:srgbClr val="616F8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주로 서버 사용량 폭주가 원인</a:t>
            </a:r>
            <a:r>
              <a:rPr lang="en-US" altLang="ko-KR" dirty="0">
                <a:solidFill>
                  <a:srgbClr val="616F8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b="0" dirty="0">
              <a:solidFill>
                <a:srgbClr val="616F81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br>
              <a:rPr lang="ko-KR" altLang="en-US" dirty="0">
                <a:solidFill>
                  <a:srgbClr val="616F81"/>
                </a:solidFill>
              </a:rPr>
            </a:br>
            <a:endParaRPr lang="ko-KR" altLang="en-US" dirty="0">
              <a:solidFill>
                <a:srgbClr val="616F8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87B355-EB2A-0925-B19B-F54A85D0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43" y="2509883"/>
            <a:ext cx="7439758" cy="42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868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A87298-338F-EBC9-7287-0A81D28FF66E}"/>
              </a:ext>
            </a:extLst>
          </p:cNvPr>
          <p:cNvSpPr/>
          <p:nvPr/>
        </p:nvSpPr>
        <p:spPr>
          <a:xfrm>
            <a:off x="1187450" y="3675588"/>
            <a:ext cx="1752600" cy="156893"/>
          </a:xfrm>
          <a:prstGeom prst="roundRect">
            <a:avLst/>
          </a:prstGeom>
          <a:solidFill>
            <a:srgbClr val="BCC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FEDCBB-6203-D1F3-43C2-B8D9558A79B7}"/>
              </a:ext>
            </a:extLst>
          </p:cNvPr>
          <p:cNvSpPr/>
          <p:nvPr/>
        </p:nvSpPr>
        <p:spPr>
          <a:xfrm>
            <a:off x="727075" y="2755812"/>
            <a:ext cx="1365250" cy="156893"/>
          </a:xfrm>
          <a:prstGeom prst="roundRect">
            <a:avLst/>
          </a:prstGeom>
          <a:solidFill>
            <a:srgbClr val="BCC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6B1F8DA-119B-D341-352A-605FF5809DD0}"/>
              </a:ext>
            </a:extLst>
          </p:cNvPr>
          <p:cNvSpPr/>
          <p:nvPr/>
        </p:nvSpPr>
        <p:spPr>
          <a:xfrm>
            <a:off x="727075" y="1819014"/>
            <a:ext cx="1624422" cy="156893"/>
          </a:xfrm>
          <a:prstGeom prst="roundRect">
            <a:avLst/>
          </a:prstGeom>
          <a:solidFill>
            <a:srgbClr val="BCC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 다루기 </a:t>
            </a:r>
            <a:r>
              <a:rPr lang="en-US" altLang="ko-KR" dirty="0"/>
              <a:t>– </a:t>
            </a:r>
            <a:r>
              <a:rPr lang="ko-KR" altLang="en-US" dirty="0"/>
              <a:t>무한 스크롤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266373" cy="276999"/>
          </a:xfrm>
        </p:spPr>
        <p:txBody>
          <a:bodyPr/>
          <a:lstStyle/>
          <a:p>
            <a:r>
              <a:rPr lang="ko-KR" altLang="en-US" dirty="0"/>
              <a:t>무한 스크롤 구현하기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4485-CE4A-ADA7-4C5D-20DF6432FA75}"/>
              </a:ext>
            </a:extLst>
          </p:cNvPr>
          <p:cNvSpPr txBox="1"/>
          <p:nvPr/>
        </p:nvSpPr>
        <p:spPr>
          <a:xfrm>
            <a:off x="375252" y="1654322"/>
            <a:ext cx="3161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loadGameList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()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통해 구현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dirty="0">
              <a:solidFill>
                <a:srgbClr val="595959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D961E3-2703-CE5B-D1A6-9F6D7D744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15" y="1489979"/>
            <a:ext cx="5693752" cy="39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B2D70-0DF0-63DF-74FC-81D78F132B7F}"/>
              </a:ext>
            </a:extLst>
          </p:cNvPr>
          <p:cNvSpPr txBox="1"/>
          <p:nvPr/>
        </p:nvSpPr>
        <p:spPr>
          <a:xfrm>
            <a:off x="375252" y="2592771"/>
            <a:ext cx="5892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parseJSON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()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은 받아온 데이터를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변환해주는 함수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EA5B4-1728-D95B-2A17-6BC9D6F5D936}"/>
              </a:ext>
            </a:extLst>
          </p:cNvPr>
          <p:cNvSpPr txBox="1"/>
          <p:nvPr/>
        </p:nvSpPr>
        <p:spPr>
          <a:xfrm>
            <a:off x="375252" y="3526566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이때 </a:t>
            </a:r>
            <a:r>
              <a:rPr lang="en-US" altLang="ko-KR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startCnt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endCnt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로딩 할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APP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들의 순서이다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64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7A84F8-5647-E42D-F7A1-9EDF8B3CEBA9}"/>
              </a:ext>
            </a:extLst>
          </p:cNvPr>
          <p:cNvSpPr/>
          <p:nvPr/>
        </p:nvSpPr>
        <p:spPr>
          <a:xfrm>
            <a:off x="719836" y="3501814"/>
            <a:ext cx="2055113" cy="156893"/>
          </a:xfrm>
          <a:prstGeom prst="roundRect">
            <a:avLst/>
          </a:prstGeom>
          <a:solidFill>
            <a:srgbClr val="BCC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5C249B-EB83-53BA-F448-84360470E75A}"/>
              </a:ext>
            </a:extLst>
          </p:cNvPr>
          <p:cNvSpPr/>
          <p:nvPr/>
        </p:nvSpPr>
        <p:spPr>
          <a:xfrm>
            <a:off x="719837" y="3080701"/>
            <a:ext cx="2296413" cy="156893"/>
          </a:xfrm>
          <a:prstGeom prst="roundRect">
            <a:avLst/>
          </a:prstGeom>
          <a:solidFill>
            <a:srgbClr val="BCC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77C1CD5-4CA4-99A6-CB3E-B17651FFB86A}"/>
              </a:ext>
            </a:extLst>
          </p:cNvPr>
          <p:cNvSpPr/>
          <p:nvPr/>
        </p:nvSpPr>
        <p:spPr>
          <a:xfrm>
            <a:off x="719837" y="2637363"/>
            <a:ext cx="1191513" cy="156893"/>
          </a:xfrm>
          <a:prstGeom prst="roundRect">
            <a:avLst/>
          </a:prstGeom>
          <a:solidFill>
            <a:srgbClr val="BCC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받아오기 </a:t>
            </a:r>
            <a:r>
              <a:rPr lang="en-US" altLang="ko-KR" dirty="0"/>
              <a:t>- </a:t>
            </a:r>
            <a:r>
              <a:rPr lang="en-US" altLang="ko-KR" dirty="0" err="1"/>
              <a:t>AppList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다루기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4485-CE4A-ADA7-4C5D-20DF6432FA75}"/>
              </a:ext>
            </a:extLst>
          </p:cNvPr>
          <p:cNvSpPr txBox="1"/>
          <p:nvPr/>
        </p:nvSpPr>
        <p:spPr>
          <a:xfrm>
            <a:off x="375252" y="1644797"/>
            <a:ext cx="6755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첫 페이지 로딩에는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50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앱들을 뿌려주고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다음 부터 스크롤이 내려갈 때마다 이 함수가 실행된다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57403-EAA5-AB93-F057-83E7F01F5D31}"/>
              </a:ext>
            </a:extLst>
          </p:cNvPr>
          <p:cNvSpPr txBox="1"/>
          <p:nvPr/>
        </p:nvSpPr>
        <p:spPr>
          <a:xfrm>
            <a:off x="375252" y="2473654"/>
            <a:ext cx="67553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scrollTop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() :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현재 스크롤의 높이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$(document).height() :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전체 문서의 높이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$(window).height() :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보여지는 화면의 높이</a:t>
            </a:r>
            <a:endParaRPr lang="ko-KR" altLang="en-US" dirty="0">
              <a:solidFill>
                <a:srgbClr val="595959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3984E3-F869-9186-581B-70B726517DCE}"/>
              </a:ext>
            </a:extLst>
          </p:cNvPr>
          <p:cNvGrpSpPr/>
          <p:nvPr/>
        </p:nvGrpSpPr>
        <p:grpSpPr>
          <a:xfrm>
            <a:off x="7367954" y="858212"/>
            <a:ext cx="4520467" cy="5859112"/>
            <a:chOff x="7367954" y="858212"/>
            <a:chExt cx="4520467" cy="5859112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85A9066-A3C9-7BC7-DD70-F359688A6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954" y="858212"/>
              <a:ext cx="4520467" cy="5859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24AA4F-DF2F-7E5C-EED1-7B06586467D4}"/>
                </a:ext>
              </a:extLst>
            </p:cNvPr>
            <p:cNvSpPr/>
            <p:nvPr/>
          </p:nvSpPr>
          <p:spPr>
            <a:xfrm>
              <a:off x="7394078" y="858212"/>
              <a:ext cx="1384663" cy="254725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728C23-BFC8-FF9D-39F8-E85D1B684331}"/>
                </a:ext>
              </a:extLst>
            </p:cNvPr>
            <p:cNvSpPr/>
            <p:nvPr/>
          </p:nvSpPr>
          <p:spPr>
            <a:xfrm>
              <a:off x="7929154" y="4408715"/>
              <a:ext cx="3703320" cy="1591074"/>
            </a:xfrm>
            <a:prstGeom prst="roundRect">
              <a:avLst>
                <a:gd name="adj" fmla="val 3976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19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B60F93-1472-0F9C-C726-427D1F75BC3D}"/>
              </a:ext>
            </a:extLst>
          </p:cNvPr>
          <p:cNvSpPr/>
          <p:nvPr/>
        </p:nvSpPr>
        <p:spPr>
          <a:xfrm>
            <a:off x="1008884" y="3204614"/>
            <a:ext cx="1734316" cy="1568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받아오기 </a:t>
            </a:r>
            <a:r>
              <a:rPr lang="en-US" altLang="ko-KR" dirty="0"/>
              <a:t>- </a:t>
            </a:r>
            <a:r>
              <a:rPr lang="en-US" altLang="ko-KR" dirty="0" err="1"/>
              <a:t>AppDetail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다루기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4485-CE4A-ADA7-4C5D-20DF6432FA75}"/>
              </a:ext>
            </a:extLst>
          </p:cNvPr>
          <p:cNvSpPr txBox="1"/>
          <p:nvPr/>
        </p:nvSpPr>
        <p:spPr>
          <a:xfrm>
            <a:off x="375252" y="1654322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b="0" dirty="0" err="1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AppDetail</a:t>
            </a: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은 헤더 영역에 보여질 게임의 기본 데이터를 </a:t>
            </a:r>
            <a:r>
              <a:rPr lang="ko-KR" altLang="en-US" b="0" dirty="0" err="1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뿌려줌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CCE6C-0E32-C3F0-8A64-5CF98B08A88F}"/>
              </a:ext>
            </a:extLst>
          </p:cNvPr>
          <p:cNvSpPr txBox="1"/>
          <p:nvPr/>
        </p:nvSpPr>
        <p:spPr>
          <a:xfrm>
            <a:off x="375252" y="2215705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이름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설명을 가져와 헤더에 보여주기로 설계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8E52B-D055-2D17-5542-CCE0886E7FE3}"/>
              </a:ext>
            </a:extLst>
          </p:cNvPr>
          <p:cNvSpPr txBox="1"/>
          <p:nvPr/>
        </p:nvSpPr>
        <p:spPr>
          <a:xfrm>
            <a:off x="375252" y="2777088"/>
            <a:ext cx="562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하지만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DEMO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앱 및 데이터가 존재하지 않는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APP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존재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구별할 방법이 필요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93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8719B9-F19A-2C64-EE74-EBE24DE6E6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2F140-903D-04BC-E332-1BE47237E5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LJNK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DA7C2-963D-D9CF-208E-A40882CF53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1725525" cy="276999"/>
          </a:xfrm>
        </p:spPr>
        <p:txBody>
          <a:bodyPr/>
          <a:lstStyle/>
          <a:p>
            <a:r>
              <a:rPr lang="en-US" altLang="ko-KR"/>
              <a:t>PROJECT ERD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EF6A61-BCC0-32DF-E934-1540794E1A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1" y="1185272"/>
            <a:ext cx="3819243" cy="276999"/>
          </a:xfrm>
        </p:spPr>
        <p:txBody>
          <a:bodyPr/>
          <a:lstStyle/>
          <a:p>
            <a:r>
              <a:rPr lang="ko-KR" altLang="en-US" dirty="0"/>
              <a:t>프로젝트에 사용된 데이터베이스의 전반적인 설계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50A79F-2D2B-0551-C8B5-60C0941C6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16" y="1654322"/>
            <a:ext cx="9419967" cy="48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받아오기 </a:t>
            </a:r>
            <a:r>
              <a:rPr lang="en-US" altLang="ko-KR" dirty="0"/>
              <a:t>- </a:t>
            </a:r>
            <a:r>
              <a:rPr lang="en-US" altLang="ko-KR" dirty="0" err="1"/>
              <a:t>AppDetail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다루기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4485-CE4A-ADA7-4C5D-20DF6432FA75}"/>
              </a:ext>
            </a:extLst>
          </p:cNvPr>
          <p:cNvSpPr txBox="1"/>
          <p:nvPr/>
        </p:nvSpPr>
        <p:spPr>
          <a:xfrm>
            <a:off x="375252" y="1654322"/>
            <a:ext cx="808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ResponseEntity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통해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 status code, header, body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받아내 리턴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B7B7F98-DE03-D16B-B81B-DD78CB53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1" y="2492704"/>
            <a:ext cx="6948024" cy="395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B844945-52E0-CF57-6708-CE3E4DA8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94" y="2866624"/>
            <a:ext cx="3993745" cy="321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5BD24-88CC-A6C9-E420-C12EF680BFFC}"/>
              </a:ext>
            </a:extLst>
          </p:cNvPr>
          <p:cNvSpPr txBox="1"/>
          <p:nvPr/>
        </p:nvSpPr>
        <p:spPr>
          <a:xfrm>
            <a:off x="375252" y="2073513"/>
            <a:ext cx="5181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AppDetail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은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List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다르게 많은 양의 통신을 요구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7E1E0-A24B-102A-09CF-EE42E5B8BF29}"/>
              </a:ext>
            </a:extLst>
          </p:cNvPr>
          <p:cNvSpPr txBox="1"/>
          <p:nvPr/>
        </p:nvSpPr>
        <p:spPr>
          <a:xfrm>
            <a:off x="5433760" y="2073513"/>
            <a:ext cx="453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545FA2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545FA2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  <a:sym typeface="Wingdings" panose="05000000000000000000" pitchFamily="2" charset="2"/>
              </a:rPr>
              <a:t>컨트롤러에서 필요한 데이터만 전송</a:t>
            </a:r>
            <a:endParaRPr lang="en-US" altLang="ko-KR" dirty="0">
              <a:solidFill>
                <a:srgbClr val="545FA2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2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받아오기 </a:t>
            </a:r>
            <a:r>
              <a:rPr lang="en-US" altLang="ko-KR" dirty="0"/>
              <a:t>- </a:t>
            </a:r>
            <a:r>
              <a:rPr lang="en-US" altLang="ko-KR" dirty="0" err="1"/>
              <a:t>AppDetail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다루기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4485-CE4A-ADA7-4C5D-20DF6432FA75}"/>
              </a:ext>
            </a:extLst>
          </p:cNvPr>
          <p:cNvSpPr txBox="1"/>
          <p:nvPr/>
        </p:nvSpPr>
        <p:spPr>
          <a:xfrm>
            <a:off x="375252" y="1500785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b="0" dirty="0" err="1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ApiService</a:t>
            </a: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 처리하고</a:t>
            </a:r>
            <a:r>
              <a:rPr lang="en-US" altLang="ko-KR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model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필요한 값만 담아서 리턴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F22C579-F5F9-A454-1CE6-ADD5A44C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27" y="1908631"/>
            <a:ext cx="7633549" cy="465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81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받아오기 </a:t>
            </a:r>
            <a:r>
              <a:rPr lang="en-US" altLang="ko-KR" dirty="0"/>
              <a:t>- </a:t>
            </a:r>
            <a:r>
              <a:rPr lang="en-US" altLang="ko-KR" dirty="0" err="1"/>
              <a:t>AppDetail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다루기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D4485-CE4A-ADA7-4C5D-20DF6432FA75}"/>
              </a:ext>
            </a:extLst>
          </p:cNvPr>
          <p:cNvSpPr txBox="1"/>
          <p:nvPr/>
        </p:nvSpPr>
        <p:spPr>
          <a:xfrm>
            <a:off x="375252" y="1500785"/>
            <a:ext cx="675539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b="0" dirty="0" err="1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ApiService</a:t>
            </a: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 처리하고</a:t>
            </a:r>
            <a:r>
              <a:rPr lang="en-US" altLang="ko-KR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model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필요한 값만 담아서 리턴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데이터가 없는 경우를 대비해 </a:t>
            </a:r>
            <a:r>
              <a:rPr lang="en-US" altLang="ko-KR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th:block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설정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9E64E00-34E9-9D75-1AAE-B25E7B0E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057" y="2514600"/>
            <a:ext cx="57340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FDDF4B3-8D06-D2CD-226A-A468F784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108" y="4542520"/>
            <a:ext cx="3877348" cy="13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0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받아오기 </a:t>
            </a:r>
            <a:r>
              <a:rPr lang="en-US" altLang="ko-KR" dirty="0"/>
              <a:t>- </a:t>
            </a:r>
            <a:r>
              <a:rPr lang="en-US" altLang="ko-KR" dirty="0" err="1"/>
              <a:t>AppDetail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다루기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 err="1"/>
              <a:t>백엔드</a:t>
            </a:r>
            <a:r>
              <a:rPr lang="en-US" altLang="ko-KR" dirty="0"/>
              <a:t>(JAVA)</a:t>
            </a:r>
            <a:r>
              <a:rPr lang="ko-KR" altLang="en-US" dirty="0"/>
              <a:t>에서 가져오고</a:t>
            </a:r>
            <a:r>
              <a:rPr lang="en-US" altLang="ko-KR" dirty="0"/>
              <a:t>, </a:t>
            </a:r>
            <a:r>
              <a:rPr lang="ko-KR" altLang="en-US" dirty="0"/>
              <a:t>프론트에서 다루게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E8DB31C-5C33-A042-3885-52D9C19A8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6" y="2026254"/>
            <a:ext cx="8171717" cy="332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BF12C9-60B7-DEC6-A677-CCBD665C5763}"/>
              </a:ext>
            </a:extLst>
          </p:cNvPr>
          <p:cNvSpPr/>
          <p:nvPr/>
        </p:nvSpPr>
        <p:spPr>
          <a:xfrm>
            <a:off x="2000249" y="2520949"/>
            <a:ext cx="2467219" cy="1206501"/>
          </a:xfrm>
          <a:prstGeom prst="roundRect">
            <a:avLst>
              <a:gd name="adj" fmla="val 686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79F699-8B12-8085-2436-F1560CDE1AC3}"/>
              </a:ext>
            </a:extLst>
          </p:cNvPr>
          <p:cNvSpPr/>
          <p:nvPr/>
        </p:nvSpPr>
        <p:spPr>
          <a:xfrm>
            <a:off x="4514300" y="2657475"/>
            <a:ext cx="1450731" cy="245270"/>
          </a:xfrm>
          <a:prstGeom prst="roundRect">
            <a:avLst>
              <a:gd name="adj" fmla="val 686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B14903-28C1-A7E5-99DD-F305F441B406}"/>
              </a:ext>
            </a:extLst>
          </p:cNvPr>
          <p:cNvSpPr/>
          <p:nvPr/>
        </p:nvSpPr>
        <p:spPr>
          <a:xfrm>
            <a:off x="4514300" y="3124199"/>
            <a:ext cx="4451900" cy="476251"/>
          </a:xfrm>
          <a:prstGeom prst="roundRect">
            <a:avLst>
              <a:gd name="adj" fmla="val 686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42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Wish 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1580573" cy="276999"/>
          </a:xfrm>
        </p:spPr>
        <p:txBody>
          <a:bodyPr/>
          <a:lstStyle/>
          <a:p>
            <a:r>
              <a:rPr lang="ko-KR" altLang="en-US" dirty="0"/>
              <a:t>찜 목록에 추가 </a:t>
            </a:r>
            <a:r>
              <a:rPr lang="en-US" altLang="ko-KR" dirty="0"/>
              <a:t>/ </a:t>
            </a:r>
            <a:r>
              <a:rPr lang="ko-KR" altLang="en-US" dirty="0"/>
              <a:t>삭제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을 찜 목록에 추가하거나 삭제한다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E896E-FFA1-1DFA-F04C-C50C23BB7645}"/>
              </a:ext>
            </a:extLst>
          </p:cNvPr>
          <p:cNvSpPr txBox="1"/>
          <p:nvPr/>
        </p:nvSpPr>
        <p:spPr>
          <a:xfrm>
            <a:off x="742888" y="2081531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현재 </a:t>
            </a:r>
            <a:r>
              <a:rPr lang="ko-KR" altLang="en-US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찜하기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상태에 따라 아이콘 모양 결정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2D06A-3ED5-4CBB-256A-98EBF973E43A}"/>
              </a:ext>
            </a:extLst>
          </p:cNvPr>
          <p:cNvSpPr txBox="1"/>
          <p:nvPr/>
        </p:nvSpPr>
        <p:spPr>
          <a:xfrm>
            <a:off x="742888" y="2642914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dirty="0" err="1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토글</a:t>
            </a: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형태로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작동하게 됨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AF9FC-F85F-6B53-EE0E-2B53804BF5B0}"/>
              </a:ext>
            </a:extLst>
          </p:cNvPr>
          <p:cNvSpPr txBox="1"/>
          <p:nvPr/>
        </p:nvSpPr>
        <p:spPr>
          <a:xfrm>
            <a:off x="375252" y="1652232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 기능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E664304F-2B66-C9D4-8FAF-23690B865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1418" y="2081531"/>
            <a:ext cx="2290194" cy="2290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0DDD27A-3A51-29C2-0A51-11C2E8495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9097" y="2772908"/>
            <a:ext cx="3197634" cy="3197634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98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Wish 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1580573" cy="276999"/>
          </a:xfrm>
        </p:spPr>
        <p:txBody>
          <a:bodyPr/>
          <a:lstStyle/>
          <a:p>
            <a:r>
              <a:rPr lang="ko-KR" altLang="en-US" dirty="0"/>
              <a:t>찜 목록에 추가 </a:t>
            </a:r>
            <a:r>
              <a:rPr lang="en-US" altLang="ko-KR" dirty="0"/>
              <a:t>/ </a:t>
            </a:r>
            <a:r>
              <a:rPr lang="ko-KR" altLang="en-US" dirty="0"/>
              <a:t>삭제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을 찜 목록에 추가하거나 삭제한다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AF9FC-F85F-6B53-EE0E-2B53804BF5B0}"/>
              </a:ext>
            </a:extLst>
          </p:cNvPr>
          <p:cNvSpPr txBox="1"/>
          <p:nvPr/>
        </p:nvSpPr>
        <p:spPr>
          <a:xfrm>
            <a:off x="375252" y="1652232"/>
            <a:ext cx="5495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loadWishList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()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통해 아이콘 모양을 결정하도록 했다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683DF4-66E1-1493-9114-1CBCD837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669" y="1112012"/>
            <a:ext cx="5208709" cy="54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A97EE7-AE60-363C-9FBD-70BACCF5E4CB}"/>
              </a:ext>
            </a:extLst>
          </p:cNvPr>
          <p:cNvSpPr txBox="1"/>
          <p:nvPr/>
        </p:nvSpPr>
        <p:spPr>
          <a:xfrm>
            <a:off x="386548" y="2211525"/>
            <a:ext cx="549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data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</a:t>
            </a:r>
            <a:r>
              <a:rPr lang="en-US" altLang="ko-KR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QryResult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도메인 객체이며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count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통해 테이블에 해당 값이 있는지 개수를 세어 </a:t>
            </a:r>
            <a:r>
              <a:rPr lang="ko-KR" altLang="en-US" dirty="0" err="1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리턴해준다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AA0628EA-DE84-86FA-0474-D39E3F57C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2" y="3541681"/>
            <a:ext cx="3165231" cy="21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64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A6E916-07EB-E79A-937A-948537E5C682}"/>
              </a:ext>
            </a:extLst>
          </p:cNvPr>
          <p:cNvGrpSpPr/>
          <p:nvPr/>
        </p:nvGrpSpPr>
        <p:grpSpPr>
          <a:xfrm>
            <a:off x="1062406" y="1596946"/>
            <a:ext cx="9908932" cy="373081"/>
            <a:chOff x="1062406" y="1596946"/>
            <a:chExt cx="9908932" cy="3730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48A40-CD47-FE82-506E-AFC49EAF2AAA}"/>
                </a:ext>
              </a:extLst>
            </p:cNvPr>
            <p:cNvSpPr/>
            <p:nvPr/>
          </p:nvSpPr>
          <p:spPr>
            <a:xfrm>
              <a:off x="1062407" y="1596946"/>
              <a:ext cx="9908931" cy="3693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E72C21F5-A643-FFC5-7C15-6A172D860B5A}"/>
                </a:ext>
              </a:extLst>
            </p:cNvPr>
            <p:cNvSpPr/>
            <p:nvPr/>
          </p:nvSpPr>
          <p:spPr>
            <a:xfrm>
              <a:off x="1062406" y="1600695"/>
              <a:ext cx="4354451" cy="369332"/>
            </a:xfrm>
            <a:prstGeom prst="homePlate">
              <a:avLst/>
            </a:prstGeom>
            <a:solidFill>
              <a:srgbClr val="616F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Wish 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1580573" cy="276999"/>
          </a:xfrm>
        </p:spPr>
        <p:txBody>
          <a:bodyPr/>
          <a:lstStyle/>
          <a:p>
            <a:r>
              <a:rPr lang="ko-KR" altLang="en-US" dirty="0"/>
              <a:t>찜 목록에 추가 </a:t>
            </a:r>
            <a:r>
              <a:rPr lang="en-US" altLang="ko-KR" dirty="0"/>
              <a:t>/ </a:t>
            </a:r>
            <a:r>
              <a:rPr lang="ko-KR" altLang="en-US" dirty="0"/>
              <a:t>삭제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을 찜 목록에 추가하거나 삭제한다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E32DE8-4B93-5BF4-9AD9-212DB04C2FAD}"/>
              </a:ext>
            </a:extLst>
          </p:cNvPr>
          <p:cNvGrpSpPr/>
          <p:nvPr/>
        </p:nvGrpSpPr>
        <p:grpSpPr>
          <a:xfrm>
            <a:off x="5904037" y="1579361"/>
            <a:ext cx="4768362" cy="2197543"/>
            <a:chOff x="5904037" y="1579361"/>
            <a:chExt cx="4768362" cy="2197543"/>
          </a:xfrm>
        </p:grpSpPr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F8F11C32-82B3-7106-517B-53B9211E8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037" y="2065997"/>
              <a:ext cx="4768362" cy="1710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7F8291-679F-6691-85C5-5FA926790EC3}"/>
                </a:ext>
              </a:extLst>
            </p:cNvPr>
            <p:cNvSpPr txBox="1"/>
            <p:nvPr/>
          </p:nvSpPr>
          <p:spPr>
            <a:xfrm>
              <a:off x="7737759" y="1579361"/>
              <a:ext cx="9788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b="0" dirty="0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Service</a:t>
              </a:r>
              <a:endParaRPr lang="ko-KR" altLang="en-US" b="0" dirty="0">
                <a:solidFill>
                  <a:schemeClr val="bg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9F70AD-27C5-768D-028D-F4C8696E1ADA}"/>
              </a:ext>
            </a:extLst>
          </p:cNvPr>
          <p:cNvGrpSpPr/>
          <p:nvPr/>
        </p:nvGrpSpPr>
        <p:grpSpPr>
          <a:xfrm>
            <a:off x="1300340" y="1596946"/>
            <a:ext cx="3719146" cy="2180352"/>
            <a:chOff x="1300340" y="1596946"/>
            <a:chExt cx="3719146" cy="2180352"/>
          </a:xfrm>
        </p:grpSpPr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065906E6-0046-B48F-93A0-80EB91747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340" y="2065997"/>
              <a:ext cx="3719146" cy="1711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AD29A8-8F57-4B10-A1AB-0990C10B81A0}"/>
                </a:ext>
              </a:extLst>
            </p:cNvPr>
            <p:cNvSpPr txBox="1"/>
            <p:nvPr/>
          </p:nvSpPr>
          <p:spPr>
            <a:xfrm>
              <a:off x="2539012" y="1596946"/>
              <a:ext cx="12418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b="0" dirty="0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Controller</a:t>
              </a:r>
              <a:endParaRPr lang="ko-KR" altLang="en-US" b="0" dirty="0">
                <a:solidFill>
                  <a:schemeClr val="bg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4BE2C51-7529-3757-A00E-AABC3841B40B}"/>
              </a:ext>
            </a:extLst>
          </p:cNvPr>
          <p:cNvGrpSpPr/>
          <p:nvPr/>
        </p:nvGrpSpPr>
        <p:grpSpPr>
          <a:xfrm>
            <a:off x="1062406" y="4049449"/>
            <a:ext cx="9908931" cy="373081"/>
            <a:chOff x="1141534" y="4050852"/>
            <a:chExt cx="9908931" cy="3730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E9C1E8-62D5-0487-EFAA-EB6F1C2D2E68}"/>
                </a:ext>
              </a:extLst>
            </p:cNvPr>
            <p:cNvSpPr/>
            <p:nvPr/>
          </p:nvSpPr>
          <p:spPr>
            <a:xfrm>
              <a:off x="1141534" y="4050852"/>
              <a:ext cx="9908931" cy="3693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8D6EAF87-2400-7963-10D6-CC17440790CD}"/>
                </a:ext>
              </a:extLst>
            </p:cNvPr>
            <p:cNvSpPr/>
            <p:nvPr/>
          </p:nvSpPr>
          <p:spPr>
            <a:xfrm>
              <a:off x="1170397" y="4054601"/>
              <a:ext cx="6478908" cy="369332"/>
            </a:xfrm>
            <a:prstGeom prst="homePlate">
              <a:avLst/>
            </a:prstGeom>
            <a:solidFill>
              <a:srgbClr val="616F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6D81DE98-94B5-B32B-A310-FEB0690D9CD8}"/>
                </a:ext>
              </a:extLst>
            </p:cNvPr>
            <p:cNvSpPr/>
            <p:nvPr/>
          </p:nvSpPr>
          <p:spPr>
            <a:xfrm>
              <a:off x="1141536" y="4050852"/>
              <a:ext cx="370738" cy="369332"/>
            </a:xfrm>
            <a:prstGeom prst="homePlate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09C497-8AF8-3B6F-0397-5EBF2F935330}"/>
              </a:ext>
            </a:extLst>
          </p:cNvPr>
          <p:cNvGrpSpPr/>
          <p:nvPr/>
        </p:nvGrpSpPr>
        <p:grpSpPr>
          <a:xfrm>
            <a:off x="1811220" y="4054601"/>
            <a:ext cx="5000091" cy="2172069"/>
            <a:chOff x="1960684" y="4054601"/>
            <a:chExt cx="5000091" cy="2172069"/>
          </a:xfrm>
        </p:grpSpPr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DD484A60-8FFC-108F-FAE2-85488FAC1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684" y="4557205"/>
              <a:ext cx="5000091" cy="1669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D574A3-DDED-D045-A683-6F5E24E8056F}"/>
                </a:ext>
              </a:extLst>
            </p:cNvPr>
            <p:cNvSpPr txBox="1"/>
            <p:nvPr/>
          </p:nvSpPr>
          <p:spPr>
            <a:xfrm>
              <a:off x="3748517" y="4054601"/>
              <a:ext cx="14244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b="0" dirty="0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Repository</a:t>
              </a:r>
              <a:endParaRPr lang="ko-KR" altLang="en-US" b="0" dirty="0">
                <a:solidFill>
                  <a:schemeClr val="bg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39C098-1A95-1899-422C-9EA46983E6AD}"/>
              </a:ext>
            </a:extLst>
          </p:cNvPr>
          <p:cNvGrpSpPr/>
          <p:nvPr/>
        </p:nvGrpSpPr>
        <p:grpSpPr>
          <a:xfrm>
            <a:off x="8121170" y="4050852"/>
            <a:ext cx="2204599" cy="2175817"/>
            <a:chOff x="8367346" y="4050852"/>
            <a:chExt cx="2204599" cy="2175817"/>
          </a:xfrm>
        </p:grpSpPr>
        <p:pic>
          <p:nvPicPr>
            <p:cNvPr id="13322" name="Picture 10">
              <a:extLst>
                <a:ext uri="{FF2B5EF4-FFF2-40B4-BE49-F238E27FC236}">
                  <a16:creationId xmlns:a16="http://schemas.microsoft.com/office/drawing/2014/main" id="{F6C56351-1FFC-C9DE-3358-EB4DEA3C1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346" y="4557204"/>
              <a:ext cx="2204599" cy="1669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314CDD-932C-61BC-94C0-7CD635D7391D}"/>
                </a:ext>
              </a:extLst>
            </p:cNvPr>
            <p:cNvSpPr txBox="1"/>
            <p:nvPr/>
          </p:nvSpPr>
          <p:spPr>
            <a:xfrm>
              <a:off x="8862450" y="4050852"/>
              <a:ext cx="1214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dirty="0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Database</a:t>
              </a:r>
              <a:endParaRPr lang="ko-KR" altLang="en-US" dirty="0">
                <a:solidFill>
                  <a:schemeClr val="bg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46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9AC480-6550-3A6F-4BD0-ACF45ECD4F09}"/>
              </a:ext>
            </a:extLst>
          </p:cNvPr>
          <p:cNvSpPr/>
          <p:nvPr/>
        </p:nvSpPr>
        <p:spPr>
          <a:xfrm>
            <a:off x="712505" y="3453814"/>
            <a:ext cx="2816507" cy="156893"/>
          </a:xfrm>
          <a:prstGeom prst="roundRect">
            <a:avLst/>
          </a:prstGeom>
          <a:solidFill>
            <a:srgbClr val="BCC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Wish 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1580573" cy="276999"/>
          </a:xfrm>
        </p:spPr>
        <p:txBody>
          <a:bodyPr/>
          <a:lstStyle/>
          <a:p>
            <a:r>
              <a:rPr lang="ko-KR" altLang="en-US" dirty="0"/>
              <a:t>찜 목록에 추가 </a:t>
            </a:r>
            <a:r>
              <a:rPr lang="en-US" altLang="ko-KR" dirty="0"/>
              <a:t>/ </a:t>
            </a:r>
            <a:r>
              <a:rPr lang="ko-KR" altLang="en-US" dirty="0"/>
              <a:t>삭제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을 찜 목록에 추가하거나 삭제한다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AF9FC-F85F-6B53-EE0E-2B53804BF5B0}"/>
              </a:ext>
            </a:extLst>
          </p:cNvPr>
          <p:cNvSpPr txBox="1"/>
          <p:nvPr/>
        </p:nvSpPr>
        <p:spPr>
          <a:xfrm>
            <a:off x="375252" y="1652232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찜 목록 아이콘을 눌렀을 때 동작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AFE6335-F7BC-4BB0-1404-EF06D0EF3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20" y="870457"/>
            <a:ext cx="3787013" cy="56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83A14-9310-63E6-A27A-D1BA9CEF29C1}"/>
              </a:ext>
            </a:extLst>
          </p:cNvPr>
          <p:cNvSpPr txBox="1"/>
          <p:nvPr/>
        </p:nvSpPr>
        <p:spPr>
          <a:xfrm>
            <a:off x="375252" y="2211525"/>
            <a:ext cx="432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우선 찜 목록에 있는지 확인 후 결과에 따라 테이블에 저장할 지</a:t>
            </a:r>
            <a:r>
              <a:rPr lang="en-US" altLang="ko-KR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삭제할 지 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2CBF4-5681-2E56-492A-3B0FB09B1EC2}"/>
              </a:ext>
            </a:extLst>
          </p:cNvPr>
          <p:cNvSpPr txBox="1"/>
          <p:nvPr/>
        </p:nvSpPr>
        <p:spPr>
          <a:xfrm>
            <a:off x="375252" y="3032399"/>
            <a:ext cx="5539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지금은 로그인 되어있는 유저의 정보가 확실히 필요하므로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초반에서 조건문으로 필터링 함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D2FC8-C634-0DD5-C100-B8F343EF45C4}"/>
              </a:ext>
            </a:extLst>
          </p:cNvPr>
          <p:cNvSpPr txBox="1"/>
          <p:nvPr/>
        </p:nvSpPr>
        <p:spPr>
          <a:xfrm>
            <a:off x="375251" y="3868691"/>
            <a:ext cx="5539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찜 목록 추가 삭제도 같은 구조이며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삭제 시 한번 되묻기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DB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 후 아이콘 로딩 등의 사소한 차이들이 존재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B3E9F5-79D3-5999-056C-EF25F75B10AC}"/>
              </a:ext>
            </a:extLst>
          </p:cNvPr>
          <p:cNvGrpSpPr/>
          <p:nvPr/>
        </p:nvGrpSpPr>
        <p:grpSpPr>
          <a:xfrm>
            <a:off x="0" y="5933966"/>
            <a:ext cx="6029325" cy="373045"/>
            <a:chOff x="6162674" y="1116524"/>
            <a:chExt cx="6029325" cy="373045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A9D23152-C814-8FCA-86BA-87A21F476D41}"/>
                </a:ext>
              </a:extLst>
            </p:cNvPr>
            <p:cNvSpPr/>
            <p:nvPr/>
          </p:nvSpPr>
          <p:spPr>
            <a:xfrm>
              <a:off x="6162674" y="1120237"/>
              <a:ext cx="6029325" cy="369332"/>
            </a:xfrm>
            <a:prstGeom prst="homePlat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06D3EA-F663-D177-D5B3-F0FE960AF28B}"/>
                </a:ext>
              </a:extLst>
            </p:cNvPr>
            <p:cNvSpPr txBox="1"/>
            <p:nvPr/>
          </p:nvSpPr>
          <p:spPr>
            <a:xfrm>
              <a:off x="6444449" y="1116524"/>
              <a:ext cx="51229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b="0" dirty="0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나머지 </a:t>
              </a:r>
              <a:r>
                <a:rPr lang="ko-KR" altLang="en-US" b="0" dirty="0" err="1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백엔드</a:t>
              </a:r>
              <a:r>
                <a:rPr lang="ko-KR" altLang="en-US" b="0" dirty="0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코드도 </a:t>
              </a:r>
              <a:r>
                <a:rPr lang="en-US" altLang="ko-KR" b="0" dirty="0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check 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과정</a:t>
              </a:r>
              <a:r>
                <a:rPr lang="ko-KR" altLang="en-US" b="0" dirty="0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과 동일하므로 생략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1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Review Board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210689" cy="276999"/>
          </a:xfrm>
        </p:spPr>
        <p:txBody>
          <a:bodyPr/>
          <a:lstStyle/>
          <a:p>
            <a:r>
              <a:rPr lang="ko-KR" altLang="en-US" dirty="0"/>
              <a:t>평점 보드 기능 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ko-KR" altLang="en-US" dirty="0"/>
              <a:t>게임에 평점과 평가를 남긴다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AF9FC-F85F-6B53-EE0E-2B53804BF5B0}"/>
              </a:ext>
            </a:extLst>
          </p:cNvPr>
          <p:cNvSpPr txBox="1"/>
          <p:nvPr/>
        </p:nvSpPr>
        <p:spPr>
          <a:xfrm>
            <a:off x="375252" y="1633182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구현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A4CCE-6834-B5DE-0178-6D20442D8F8A}"/>
              </a:ext>
            </a:extLst>
          </p:cNvPr>
          <p:cNvSpPr txBox="1"/>
          <p:nvPr/>
        </p:nvSpPr>
        <p:spPr>
          <a:xfrm>
            <a:off x="746203" y="2169347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평가에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100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 제한 걸기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2B4E0-7EEB-6A5D-860D-0A083D9E5260}"/>
              </a:ext>
            </a:extLst>
          </p:cNvPr>
          <p:cNvSpPr txBox="1"/>
          <p:nvPr/>
        </p:nvSpPr>
        <p:spPr>
          <a:xfrm>
            <a:off x="746203" y="2709590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1~5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평점을 정수로 남기고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평균을 헤더에 출력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58E51-98B4-2931-456E-8119C66FFEC0}"/>
              </a:ext>
            </a:extLst>
          </p:cNvPr>
          <p:cNvSpPr txBox="1"/>
          <p:nvPr/>
        </p:nvSpPr>
        <p:spPr>
          <a:xfrm>
            <a:off x="746203" y="3245755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사람이 한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App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남길 수 있는 리뷰는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개로 한정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A00C4-8026-1FE9-AC29-00040559E831}"/>
              </a:ext>
            </a:extLst>
          </p:cNvPr>
          <p:cNvSpPr txBox="1"/>
          <p:nvPr/>
        </p:nvSpPr>
        <p:spPr>
          <a:xfrm>
            <a:off x="746203" y="3779574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로그인을 해야만 작성 가능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616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Review Board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210689" cy="276999"/>
          </a:xfrm>
        </p:spPr>
        <p:txBody>
          <a:bodyPr/>
          <a:lstStyle/>
          <a:p>
            <a:r>
              <a:rPr lang="ko-KR" altLang="en-US" dirty="0"/>
              <a:t>평점 보드 기능 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ko-KR" altLang="en-US" dirty="0"/>
              <a:t>게임에 평점과 평가를 남긴다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AF9FC-F85F-6B53-EE0E-2B53804BF5B0}"/>
              </a:ext>
            </a:extLst>
          </p:cNvPr>
          <p:cNvSpPr txBox="1"/>
          <p:nvPr/>
        </p:nvSpPr>
        <p:spPr>
          <a:xfrm>
            <a:off x="375252" y="1557535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 한 유저의 평점 글 있는지 확인하기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A90016F-FCD4-00EF-1398-8A250E1A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66" y="1088696"/>
            <a:ext cx="5017945" cy="559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9CAD0-BCFF-DA55-91CE-C5CAE268B0BE}"/>
              </a:ext>
            </a:extLst>
          </p:cNvPr>
          <p:cNvSpPr txBox="1"/>
          <p:nvPr/>
        </p:nvSpPr>
        <p:spPr>
          <a:xfrm>
            <a:off x="727677" y="2022131"/>
            <a:ext cx="3777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함수를 페이지 로딩 시 작동 시켜</a:t>
            </a:r>
            <a:r>
              <a:rPr lang="en-US" altLang="ko-KR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로그인 하지 않은 유저는 평점 작성 창 자체가 뜨지 않도록 설정 </a:t>
            </a:r>
            <a:endParaRPr lang="en-US" altLang="ko-KR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39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702054D-58E6-3DD0-6DFD-2D83E7FBA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페이지 흐름도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0198E-750C-2315-0AB7-5A9CDE16C3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LJNK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E6C6F-94E2-0999-048D-698A3FA77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2" y="411515"/>
            <a:ext cx="1943638" cy="276999"/>
          </a:xfrm>
        </p:spPr>
        <p:txBody>
          <a:bodyPr/>
          <a:lstStyle/>
          <a:p>
            <a:r>
              <a:rPr lang="en-US" altLang="ko-KR"/>
              <a:t>FLOWCHART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58C4DA-8F09-82B5-847E-8A502E57D7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1" y="1185272"/>
            <a:ext cx="3190069" cy="276999"/>
          </a:xfrm>
        </p:spPr>
        <p:txBody>
          <a:bodyPr/>
          <a:lstStyle/>
          <a:p>
            <a:r>
              <a:rPr lang="ko-KR" altLang="en-US"/>
              <a:t>실제로 페이지들이 동작하는 순서들을 나열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6EF193-B7F0-1902-F50B-A1460380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04" y="1462271"/>
            <a:ext cx="6560191" cy="50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30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Review Board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210689" cy="276999"/>
          </a:xfrm>
        </p:spPr>
        <p:txBody>
          <a:bodyPr/>
          <a:lstStyle/>
          <a:p>
            <a:r>
              <a:rPr lang="ko-KR" altLang="en-US" dirty="0"/>
              <a:t>평점 보드 기능 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ko-KR" altLang="en-US" dirty="0"/>
              <a:t>게임에 평점과 평가를 남긴다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AF9FC-F85F-6B53-EE0E-2B53804BF5B0}"/>
              </a:ext>
            </a:extLst>
          </p:cNvPr>
          <p:cNvSpPr txBox="1"/>
          <p:nvPr/>
        </p:nvSpPr>
        <p:spPr>
          <a:xfrm>
            <a:off x="375252" y="1557535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베이스에 등록하기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6C2463D-C77A-41D3-F187-206E19713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9" y="1926867"/>
            <a:ext cx="4129223" cy="46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563798EE-CE50-3B0D-8713-279FC0CF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485" y="1850231"/>
            <a:ext cx="3227229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4E79DD-AE10-6860-9E70-D0691E26A480}"/>
              </a:ext>
            </a:extLst>
          </p:cNvPr>
          <p:cNvSpPr txBox="1"/>
          <p:nvPr/>
        </p:nvSpPr>
        <p:spPr>
          <a:xfrm>
            <a:off x="5250485" y="5026397"/>
            <a:ext cx="3227229" cy="369332"/>
          </a:xfrm>
          <a:prstGeom prst="rect">
            <a:avLst/>
          </a:prstGeom>
          <a:solidFill>
            <a:srgbClr val="BCCCEA"/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100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 제한 코드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90DF5-B576-F0B6-0868-295B7A9EC9C4}"/>
              </a:ext>
            </a:extLst>
          </p:cNvPr>
          <p:cNvSpPr txBox="1"/>
          <p:nvPr/>
        </p:nvSpPr>
        <p:spPr>
          <a:xfrm>
            <a:off x="8953052" y="2135239"/>
            <a:ext cx="215895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 끝부분에</a:t>
            </a:r>
            <a:endParaRPr lang="en-US" altLang="ko-KR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목록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 창</a:t>
            </a:r>
            <a:endParaRPr lang="en-US" altLang="ko-KR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 평점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</a:t>
            </a:r>
            <a:r>
              <a:rPr lang="ko-KR" altLang="en-US" b="0" dirty="0" err="1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재로딩</a:t>
            </a: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한다</a:t>
            </a:r>
            <a:endParaRPr lang="en-US" altLang="ko-KR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300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Review Board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210689" cy="276999"/>
          </a:xfrm>
        </p:spPr>
        <p:txBody>
          <a:bodyPr/>
          <a:lstStyle/>
          <a:p>
            <a:r>
              <a:rPr lang="ko-KR" altLang="en-US" dirty="0"/>
              <a:t>평점 보드 기능 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ko-KR" altLang="en-US" dirty="0"/>
              <a:t>게임에 평점과 평가를 남긴다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AF9FC-F85F-6B53-EE0E-2B53804BF5B0}"/>
              </a:ext>
            </a:extLst>
          </p:cNvPr>
          <p:cNvSpPr txBox="1"/>
          <p:nvPr/>
        </p:nvSpPr>
        <p:spPr>
          <a:xfrm>
            <a:off x="375252" y="1557535"/>
            <a:ext cx="675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데이터베이스에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484C26-B7C6-D7C7-E47C-CC4053592527}"/>
              </a:ext>
            </a:extLst>
          </p:cNvPr>
          <p:cNvGrpSpPr/>
          <p:nvPr/>
        </p:nvGrpSpPr>
        <p:grpSpPr>
          <a:xfrm>
            <a:off x="2024253" y="2397179"/>
            <a:ext cx="8143494" cy="2952094"/>
            <a:chOff x="591313" y="2140004"/>
            <a:chExt cx="7676387" cy="271432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113220F-B202-BD0C-D686-803F3BF98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3" y="2140004"/>
              <a:ext cx="7676387" cy="23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7136B5-4F8A-E93F-002C-446C68E792BE}"/>
                </a:ext>
              </a:extLst>
            </p:cNvPr>
            <p:cNvSpPr txBox="1"/>
            <p:nvPr/>
          </p:nvSpPr>
          <p:spPr>
            <a:xfrm>
              <a:off x="591313" y="4514746"/>
              <a:ext cx="7676387" cy="339585"/>
            </a:xfrm>
            <a:prstGeom prst="rect">
              <a:avLst/>
            </a:prstGeom>
            <a:solidFill>
              <a:srgbClr val="BCCCEA"/>
            </a:solidFill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en-US" altLang="ko-KR" b="0" dirty="0">
                  <a:solidFill>
                    <a:srgbClr val="595959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b="0" dirty="0">
                  <a:solidFill>
                    <a:srgbClr val="595959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로그인 유저의 정보는 위와 같이 컨트롤러에서 받아 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7A0C9A-16DA-03F7-66C9-2198408DE07D}"/>
              </a:ext>
            </a:extLst>
          </p:cNvPr>
          <p:cNvGrpSpPr/>
          <p:nvPr/>
        </p:nvGrpSpPr>
        <p:grpSpPr>
          <a:xfrm>
            <a:off x="6162675" y="5883884"/>
            <a:ext cx="6029325" cy="373045"/>
            <a:chOff x="6162674" y="1116524"/>
            <a:chExt cx="6029325" cy="373045"/>
          </a:xfrm>
        </p:grpSpPr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98E1CD02-7C41-40F7-8639-606501CD507B}"/>
                </a:ext>
              </a:extLst>
            </p:cNvPr>
            <p:cNvSpPr/>
            <p:nvPr/>
          </p:nvSpPr>
          <p:spPr>
            <a:xfrm flipH="1">
              <a:off x="6162674" y="1120237"/>
              <a:ext cx="6029325" cy="369332"/>
            </a:xfrm>
            <a:prstGeom prst="homePlat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5E003-987C-7FF8-CA01-F34FB81AB336}"/>
                </a:ext>
              </a:extLst>
            </p:cNvPr>
            <p:cNvSpPr txBox="1"/>
            <p:nvPr/>
          </p:nvSpPr>
          <p:spPr>
            <a:xfrm>
              <a:off x="6444449" y="1116524"/>
              <a:ext cx="51229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b="0" dirty="0">
                  <a:solidFill>
                    <a:schemeClr val="bg1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삭제도 동일한 알고리즘으로 동작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48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4513890" cy="424728"/>
          </a:xfrm>
        </p:spPr>
        <p:txBody>
          <a:bodyPr/>
          <a:lstStyle/>
          <a:p>
            <a:r>
              <a:rPr lang="en-US" altLang="ko-KR" dirty="0"/>
              <a:t>Review Board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이정준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210689" cy="276999"/>
          </a:xfrm>
        </p:spPr>
        <p:txBody>
          <a:bodyPr/>
          <a:lstStyle/>
          <a:p>
            <a:r>
              <a:rPr lang="ko-KR" altLang="en-US" dirty="0"/>
              <a:t>평점 보드 기능 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7325842" cy="276999"/>
          </a:xfrm>
        </p:spPr>
        <p:txBody>
          <a:bodyPr/>
          <a:lstStyle/>
          <a:p>
            <a:r>
              <a:rPr lang="ko-KR" altLang="en-US" dirty="0"/>
              <a:t>게임에 평점과 평가를 남긴다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AF9FC-F85F-6B53-EE0E-2B53804BF5B0}"/>
              </a:ext>
            </a:extLst>
          </p:cNvPr>
          <p:cNvSpPr txBox="1"/>
          <p:nvPr/>
        </p:nvSpPr>
        <p:spPr>
          <a:xfrm>
            <a:off x="375252" y="1557535"/>
            <a:ext cx="3520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 평점 로딩하기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9C90C66-C4BA-59A0-8535-9133C52F5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926867"/>
            <a:ext cx="57340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8C150-28B3-A670-CBAF-2896C7D6652A}"/>
              </a:ext>
            </a:extLst>
          </p:cNvPr>
          <p:cNvSpPr txBox="1"/>
          <p:nvPr/>
        </p:nvSpPr>
        <p:spPr>
          <a:xfrm>
            <a:off x="6749447" y="2691010"/>
            <a:ext cx="408047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 값은 데이터 베이스에서 </a:t>
            </a:r>
            <a:r>
              <a:rPr lang="en-US" altLang="ko-KR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AVG</a:t>
            </a:r>
            <a:r>
              <a:rPr lang="ko-KR" altLang="en-US" b="0" dirty="0">
                <a:solidFill>
                  <a:srgbClr val="595959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함수를 사용해 구함</a:t>
            </a:r>
            <a:endParaRPr lang="en-US" altLang="ko-KR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altLang="ko-KR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실수 값을 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자리까지 보이도록 반올림</a:t>
            </a:r>
            <a:endParaRPr lang="en-US" altLang="ko-KR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첫 화면 로딩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평점 등록 시</a:t>
            </a:r>
            <a:r>
              <a:rPr lang="en-US" altLang="ko-KR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평점 삭제 시 호출됨</a:t>
            </a:r>
            <a:endParaRPr lang="ko-KR" altLang="en-US" b="0" dirty="0">
              <a:solidFill>
                <a:srgbClr val="595959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518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622F9B0-430C-D19D-D0C0-3561987CD3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노승현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11BA48-C93C-1B5B-6901-7A790CF5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26AD6-C5CC-E307-47E7-D02DD71C6A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8591" y="1671059"/>
            <a:ext cx="1855217" cy="276999"/>
          </a:xfrm>
        </p:spPr>
        <p:txBody>
          <a:bodyPr/>
          <a:lstStyle/>
          <a:p>
            <a:r>
              <a:rPr lang="en-US" altLang="ko-KR" dirty="0"/>
              <a:t>Creating Board System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18008D-893C-820A-4D6C-7FB8FB8E1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게시판 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FDEA1A-5CE9-CEAD-158A-FFE3DD61C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게시물 작성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FF5AFEA-5969-2B1C-42FC-AB7F3FA1E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게시물 추천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262BF52-F4E6-688F-B134-FF4618BCBC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댓글 작성</a:t>
            </a: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02CC529A-982A-C3AF-E42D-1668590A0E1F}"/>
              </a:ext>
            </a:extLst>
          </p:cNvPr>
          <p:cNvSpPr/>
          <p:nvPr/>
        </p:nvSpPr>
        <p:spPr>
          <a:xfrm rot="10800000">
            <a:off x="7084806" y="0"/>
            <a:ext cx="4593518" cy="3028278"/>
          </a:xfrm>
          <a:prstGeom prst="triangl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64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게시판 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b="1" dirty="0"/>
              <a:t>노승현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2" y="411515"/>
            <a:ext cx="1884916" cy="276999"/>
          </a:xfrm>
        </p:spPr>
        <p:txBody>
          <a:bodyPr/>
          <a:lstStyle/>
          <a:p>
            <a:r>
              <a:rPr lang="en-US" altLang="ko-KR" dirty="0"/>
              <a:t>Creating Board System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2065944" cy="276999"/>
          </a:xfrm>
        </p:spPr>
        <p:txBody>
          <a:bodyPr/>
          <a:lstStyle/>
          <a:p>
            <a:r>
              <a:rPr lang="ko-KR" altLang="en-US" dirty="0"/>
              <a:t>게시판에 목록을 불러온다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77E3AB7-8CBB-4371-81E9-577E3EB4A012}"/>
              </a:ext>
            </a:extLst>
          </p:cNvPr>
          <p:cNvSpPr/>
          <p:nvPr/>
        </p:nvSpPr>
        <p:spPr>
          <a:xfrm>
            <a:off x="1473721" y="1649338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CB4232E6-3128-4B78-8C27-3C408D0D009F}"/>
              </a:ext>
            </a:extLst>
          </p:cNvPr>
          <p:cNvSpPr txBox="1">
            <a:spLocks/>
          </p:cNvSpPr>
          <p:nvPr/>
        </p:nvSpPr>
        <p:spPr>
          <a:xfrm>
            <a:off x="2514120" y="1677046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Controller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B3616F9-477C-4E27-931A-5F9262A3E129}"/>
              </a:ext>
            </a:extLst>
          </p:cNvPr>
          <p:cNvSpPr/>
          <p:nvPr/>
        </p:nvSpPr>
        <p:spPr>
          <a:xfrm>
            <a:off x="7339414" y="1644354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61C59A25-EF67-4802-B70E-13DD00BDA922}"/>
              </a:ext>
            </a:extLst>
          </p:cNvPr>
          <p:cNvSpPr txBox="1">
            <a:spLocks/>
          </p:cNvSpPr>
          <p:nvPr/>
        </p:nvSpPr>
        <p:spPr>
          <a:xfrm>
            <a:off x="8572917" y="1672062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Web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36" name="Picture 12" descr="https://lh5.googleusercontent.com/NkPPBIFTd-aLEcGoJqKduCQQlb93y1VkSOZiFAHbcDeHwdy2G_8WiVHJrNmhHc2lQWL4n3PzEWXTW6bvrUtoNOfpz_n4mhWkCCNwDq5pL7YM1dzwcJNDjryFAALRkxwHC7WcdHEmhFhRakY6n-sCpfj7zA=s2048">
            <a:extLst>
              <a:ext uri="{FF2B5EF4-FFF2-40B4-BE49-F238E27FC236}">
                <a16:creationId xmlns:a16="http://schemas.microsoft.com/office/drawing/2014/main" id="{22A0230F-B8BD-4F33-8B14-DF1E8154A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5" y="2307365"/>
            <a:ext cx="5921120" cy="314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04FE9D06-BB01-4D58-8A5C-C9CE41850EE7}"/>
              </a:ext>
            </a:extLst>
          </p:cNvPr>
          <p:cNvSpPr txBox="1">
            <a:spLocks/>
          </p:cNvSpPr>
          <p:nvPr/>
        </p:nvSpPr>
        <p:spPr>
          <a:xfrm>
            <a:off x="543374" y="5672728"/>
            <a:ext cx="5552626" cy="4039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/>
              <a:t>Steam </a:t>
            </a:r>
            <a:r>
              <a:rPr lang="ko-KR" altLang="en-US" b="1" dirty="0"/>
              <a:t>게임 주소를 </a:t>
            </a:r>
            <a:r>
              <a:rPr lang="en-US" altLang="ko-KR" b="1" dirty="0" err="1"/>
              <a:t>pathVariable</a:t>
            </a:r>
            <a:r>
              <a:rPr lang="ko-KR" altLang="en-US" b="1" dirty="0"/>
              <a:t>을 사용해 </a:t>
            </a:r>
            <a:r>
              <a:rPr lang="en-US" altLang="ko-KR" b="1" dirty="0" err="1"/>
              <a:t>appId</a:t>
            </a:r>
            <a:r>
              <a:rPr lang="en-US" altLang="ko-KR" b="1" dirty="0"/>
              <a:t> </a:t>
            </a:r>
            <a:r>
              <a:rPr lang="ko-KR" altLang="en-US" b="1" dirty="0"/>
              <a:t>값을 받아와 해당하는 게임의 게시판을 불러옵니다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CB1767-6D3D-48A6-A00C-DD277058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38" y="2793343"/>
            <a:ext cx="5455517" cy="26589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CA3646-9F3B-47D6-9D8A-D2D741F4D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38" y="2240253"/>
            <a:ext cx="2349379" cy="477516"/>
          </a:xfrm>
          <a:prstGeom prst="rect">
            <a:avLst/>
          </a:prstGeom>
        </p:spPr>
      </p:pic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DEAF3311-027C-3783-8819-AEE194C34E16}"/>
              </a:ext>
            </a:extLst>
          </p:cNvPr>
          <p:cNvSpPr txBox="1">
            <a:spLocks/>
          </p:cNvSpPr>
          <p:nvPr/>
        </p:nvSpPr>
        <p:spPr>
          <a:xfrm>
            <a:off x="8809290" y="2351559"/>
            <a:ext cx="3146276" cy="4039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err="1"/>
              <a:t>url</a:t>
            </a:r>
            <a:r>
              <a:rPr lang="en-US" altLang="ko-KR" b="1" dirty="0"/>
              <a:t> </a:t>
            </a:r>
            <a:r>
              <a:rPr lang="ko-KR" altLang="en-US" b="1" dirty="0"/>
              <a:t>뒤에 </a:t>
            </a:r>
            <a:r>
              <a:rPr lang="en-US" altLang="ko-KR" b="1" dirty="0" err="1"/>
              <a:t>appId</a:t>
            </a:r>
            <a:r>
              <a:rPr lang="en-US" altLang="ko-KR" b="1" dirty="0"/>
              <a:t> </a:t>
            </a:r>
            <a:r>
              <a:rPr lang="ko-KR" altLang="en-US" b="1" dirty="0"/>
              <a:t>값을 넣어 주소 설정을 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31169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게시판 글 작성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ea typeface="Pretendard Bold" panose="02000803000000020004"/>
              </a:rPr>
              <a:t>노승현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2" y="411515"/>
            <a:ext cx="1910082" cy="276999"/>
          </a:xfrm>
        </p:spPr>
        <p:txBody>
          <a:bodyPr/>
          <a:lstStyle/>
          <a:p>
            <a:r>
              <a:rPr lang="en-US" altLang="ko-KR" dirty="0"/>
              <a:t>Creating Board System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2284058" cy="276999"/>
          </a:xfrm>
        </p:spPr>
        <p:txBody>
          <a:bodyPr/>
          <a:lstStyle/>
          <a:p>
            <a:r>
              <a:rPr lang="ko-KR" altLang="en-US" dirty="0"/>
              <a:t>게시판에 게시글을 작성한다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98389B-5D40-4EDA-8F11-5A30A94031E4}"/>
              </a:ext>
            </a:extLst>
          </p:cNvPr>
          <p:cNvSpPr/>
          <p:nvPr/>
        </p:nvSpPr>
        <p:spPr>
          <a:xfrm>
            <a:off x="1440165" y="1649338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45E51327-D920-4CEF-862A-855D7D94D1F2}"/>
              </a:ext>
            </a:extLst>
          </p:cNvPr>
          <p:cNvSpPr txBox="1">
            <a:spLocks/>
          </p:cNvSpPr>
          <p:nvPr/>
        </p:nvSpPr>
        <p:spPr>
          <a:xfrm>
            <a:off x="2480564" y="1677046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Controller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083787A-9212-481A-BBBA-6C08330EC6A8}"/>
              </a:ext>
            </a:extLst>
          </p:cNvPr>
          <p:cNvSpPr txBox="1">
            <a:spLocks/>
          </p:cNvSpPr>
          <p:nvPr/>
        </p:nvSpPr>
        <p:spPr>
          <a:xfrm>
            <a:off x="1290114" y="5497339"/>
            <a:ext cx="3649530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/>
              <a:t>URL</a:t>
            </a:r>
            <a:r>
              <a:rPr lang="ko-KR" altLang="en-US" b="1" dirty="0"/>
              <a:t> 설정 시 </a:t>
            </a:r>
            <a:r>
              <a:rPr lang="en-US" altLang="ko-KR" b="1" dirty="0" err="1"/>
              <a:t>PathVariable</a:t>
            </a:r>
            <a:r>
              <a:rPr lang="en-US" altLang="ko-KR" b="1" dirty="0"/>
              <a:t> </a:t>
            </a:r>
            <a:r>
              <a:rPr lang="ko-KR" altLang="en-US" b="1" dirty="0"/>
              <a:t>사용해 </a:t>
            </a:r>
            <a:r>
              <a:rPr lang="en-US" altLang="ko-KR" b="1" dirty="0" err="1"/>
              <a:t>appId</a:t>
            </a:r>
            <a:r>
              <a:rPr lang="en-US" altLang="ko-KR" b="1" dirty="0"/>
              <a:t> </a:t>
            </a:r>
            <a:r>
              <a:rPr lang="ko-KR" altLang="en-US" b="1" dirty="0"/>
              <a:t>값을 받아와 모델에 넘겨준다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A37189-32FC-4D62-B4F8-304DA26D7175}"/>
              </a:ext>
            </a:extLst>
          </p:cNvPr>
          <p:cNvSpPr/>
          <p:nvPr/>
        </p:nvSpPr>
        <p:spPr>
          <a:xfrm>
            <a:off x="7339414" y="1644354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850EA63-5A4C-4633-9C84-A5A14D4CDE73}"/>
              </a:ext>
            </a:extLst>
          </p:cNvPr>
          <p:cNvSpPr txBox="1">
            <a:spLocks/>
          </p:cNvSpPr>
          <p:nvPr/>
        </p:nvSpPr>
        <p:spPr>
          <a:xfrm>
            <a:off x="8514194" y="1672062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Web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lh3.googleusercontent.com/kVvfmx3t5de2PcvXRsYPjAS3u9f1LnFfGo9wcFLW0l9pTDG21KjgE-7qfxEjCQDqPGVrFfvraDaaFS7vgQhGmm1bMQ3BiurVjb7jkRzgE_4TZDWNesgVgxbtq2XKAHbpWhGMS68UN1YVyPbligTVs6yWgw=s2048">
            <a:extLst>
              <a:ext uri="{FF2B5EF4-FFF2-40B4-BE49-F238E27FC236}">
                <a16:creationId xmlns:a16="http://schemas.microsoft.com/office/drawing/2014/main" id="{82B6C173-F257-431F-804A-4C526486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2" y="2194118"/>
            <a:ext cx="4599454" cy="305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B330FA4A-216D-4E86-9B45-0E92F2A1864B}"/>
              </a:ext>
            </a:extLst>
          </p:cNvPr>
          <p:cNvSpPr txBox="1">
            <a:spLocks/>
          </p:cNvSpPr>
          <p:nvPr/>
        </p:nvSpPr>
        <p:spPr>
          <a:xfrm>
            <a:off x="7295816" y="5497338"/>
            <a:ext cx="3649530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로그인 된 아이디만 작성 가능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7BA60A-EF90-483D-B017-C94CC9EC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4118"/>
            <a:ext cx="2527705" cy="4960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DD0386-F7B9-49A2-A9DB-0BAA17690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09141"/>
            <a:ext cx="4599454" cy="25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8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게시판 글 작성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노승현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2" y="411515"/>
            <a:ext cx="1910082" cy="276999"/>
          </a:xfrm>
        </p:spPr>
        <p:txBody>
          <a:bodyPr/>
          <a:lstStyle/>
          <a:p>
            <a:r>
              <a:rPr lang="en-US" altLang="ko-KR" dirty="0"/>
              <a:t>Creating Board System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2284058" cy="276999"/>
          </a:xfrm>
        </p:spPr>
        <p:txBody>
          <a:bodyPr/>
          <a:lstStyle/>
          <a:p>
            <a:r>
              <a:rPr lang="ko-KR" altLang="en-US" dirty="0"/>
              <a:t>게시판에 게시글을 작성한다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98389B-5D40-4EDA-8F11-5A30A94031E4}"/>
              </a:ext>
            </a:extLst>
          </p:cNvPr>
          <p:cNvSpPr/>
          <p:nvPr/>
        </p:nvSpPr>
        <p:spPr>
          <a:xfrm>
            <a:off x="1440165" y="1649338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45E51327-D920-4CEF-862A-855D7D94D1F2}"/>
              </a:ext>
            </a:extLst>
          </p:cNvPr>
          <p:cNvSpPr txBox="1">
            <a:spLocks/>
          </p:cNvSpPr>
          <p:nvPr/>
        </p:nvSpPr>
        <p:spPr>
          <a:xfrm>
            <a:off x="2480564" y="1677046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Domain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083787A-9212-481A-BBBA-6C08330EC6A8}"/>
              </a:ext>
            </a:extLst>
          </p:cNvPr>
          <p:cNvSpPr txBox="1">
            <a:spLocks/>
          </p:cNvSpPr>
          <p:nvPr/>
        </p:nvSpPr>
        <p:spPr>
          <a:xfrm>
            <a:off x="1085276" y="5042454"/>
            <a:ext cx="3649530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/>
              <a:t>Validator</a:t>
            </a:r>
            <a:r>
              <a:rPr lang="ko-KR" altLang="en-US" b="1" dirty="0"/>
              <a:t>를 이용해 해당 입력란을 작성하지 않을 시 알림을 뜨게 설정하였다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A37189-32FC-4D62-B4F8-304DA26D7175}"/>
              </a:ext>
            </a:extLst>
          </p:cNvPr>
          <p:cNvSpPr/>
          <p:nvPr/>
        </p:nvSpPr>
        <p:spPr>
          <a:xfrm>
            <a:off x="7339414" y="1644354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850EA63-5A4C-4633-9C84-A5A14D4CDE73}"/>
              </a:ext>
            </a:extLst>
          </p:cNvPr>
          <p:cNvSpPr txBox="1">
            <a:spLocks/>
          </p:cNvSpPr>
          <p:nvPr/>
        </p:nvSpPr>
        <p:spPr>
          <a:xfrm>
            <a:off x="8522583" y="1672062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Web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lh4.googleusercontent.com/8JAAC7le0ucE1rMloJX2MivDiXMrq5nCj0t4C-as82zMbLgdt4g-bCxjjqDAMubQVwYVckfYBXPoNAMA5VYqf62_54GjYHu0mdDuX-JH0jrAvkQR7NoWx0K4KO16pUFUng0kiTXfZq0Dm7ttH3UzFroseQ=s2048">
            <a:extLst>
              <a:ext uri="{FF2B5EF4-FFF2-40B4-BE49-F238E27FC236}">
                <a16:creationId xmlns:a16="http://schemas.microsoft.com/office/drawing/2014/main" id="{CD77B7AD-1100-4DD0-9C7B-736D8AAE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6" y="2337311"/>
            <a:ext cx="4597751" cy="238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D1543E-AE96-4516-AA55-90BDD79F4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77" y="2383557"/>
            <a:ext cx="4543426" cy="2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30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게시글 추천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노승현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2" y="411515"/>
            <a:ext cx="1910082" cy="276999"/>
          </a:xfrm>
        </p:spPr>
        <p:txBody>
          <a:bodyPr/>
          <a:lstStyle/>
          <a:p>
            <a:r>
              <a:rPr lang="en-US" altLang="ko-KR" dirty="0"/>
              <a:t>Creating Board System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1" y="1185272"/>
            <a:ext cx="2419205" cy="276999"/>
          </a:xfrm>
        </p:spPr>
        <p:txBody>
          <a:bodyPr/>
          <a:lstStyle/>
          <a:p>
            <a:r>
              <a:rPr lang="ko-KR" altLang="en-US" dirty="0" err="1"/>
              <a:t>게시글에</a:t>
            </a:r>
            <a:r>
              <a:rPr lang="ko-KR" altLang="en-US" dirty="0"/>
              <a:t> 추천 기능을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98389B-5D40-4EDA-8F11-5A30A94031E4}"/>
              </a:ext>
            </a:extLst>
          </p:cNvPr>
          <p:cNvSpPr/>
          <p:nvPr/>
        </p:nvSpPr>
        <p:spPr>
          <a:xfrm>
            <a:off x="1440165" y="1649338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45E51327-D920-4CEF-862A-855D7D94D1F2}"/>
              </a:ext>
            </a:extLst>
          </p:cNvPr>
          <p:cNvSpPr txBox="1">
            <a:spLocks/>
          </p:cNvSpPr>
          <p:nvPr/>
        </p:nvSpPr>
        <p:spPr>
          <a:xfrm>
            <a:off x="2480564" y="1677046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JavaScript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083787A-9212-481A-BBBA-6C08330EC6A8}"/>
              </a:ext>
            </a:extLst>
          </p:cNvPr>
          <p:cNvSpPr txBox="1">
            <a:spLocks/>
          </p:cNvSpPr>
          <p:nvPr/>
        </p:nvSpPr>
        <p:spPr>
          <a:xfrm>
            <a:off x="1083638" y="5848165"/>
            <a:ext cx="3649530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/>
              <a:t>Ajax</a:t>
            </a:r>
            <a:r>
              <a:rPr lang="ko-KR" altLang="en-US" b="1" dirty="0"/>
              <a:t>를 이용해 데이터를 받고 버튼 클릭 시 아이디 검증 후 </a:t>
            </a:r>
            <a:r>
              <a:rPr lang="en-US" altLang="ko-KR" b="1" dirty="0" err="1"/>
              <a:t>deleteRecommend</a:t>
            </a:r>
            <a:r>
              <a:rPr lang="ko-KR" altLang="en-US" b="1" dirty="0"/>
              <a:t>와 </a:t>
            </a:r>
            <a:r>
              <a:rPr lang="en-US" altLang="ko-KR" b="1" dirty="0" err="1"/>
              <a:t>addRecommend</a:t>
            </a:r>
            <a:r>
              <a:rPr lang="ko-KR" altLang="en-US" b="1" dirty="0"/>
              <a:t>가 작동한다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A37189-32FC-4D62-B4F8-304DA26D7175}"/>
              </a:ext>
            </a:extLst>
          </p:cNvPr>
          <p:cNvSpPr/>
          <p:nvPr/>
        </p:nvSpPr>
        <p:spPr>
          <a:xfrm>
            <a:off x="7339414" y="1644354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850EA63-5A4C-4633-9C84-A5A14D4CDE73}"/>
              </a:ext>
            </a:extLst>
          </p:cNvPr>
          <p:cNvSpPr txBox="1">
            <a:spLocks/>
          </p:cNvSpPr>
          <p:nvPr/>
        </p:nvSpPr>
        <p:spPr>
          <a:xfrm>
            <a:off x="8522583" y="1672062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Web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0BF3FB-4285-465B-8C6E-9A55EDE2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27" y="2146096"/>
            <a:ext cx="3694552" cy="3526631"/>
          </a:xfrm>
          <a:prstGeom prst="rect">
            <a:avLst/>
          </a:prstGeom>
        </p:spPr>
      </p:pic>
      <p:pic>
        <p:nvPicPr>
          <p:cNvPr id="20" name="Picture 5" descr="https://lh5.googleusercontent.com/wF8iR90K5wyIAEK_ZOWdoTBJwQiflTokWWvbakSHuGGoiF8t2SF-95lzikrAqrvjHHHa8bJWbGofONgdoJctg88BrJmF8fg6u97NTUrG9kWbI_J5t39_07AhqOeCFt61UD3-T8UkQWYCfBuxHp_pmOT7uA=s2048">
            <a:extLst>
              <a:ext uri="{FF2B5EF4-FFF2-40B4-BE49-F238E27FC236}">
                <a16:creationId xmlns:a16="http://schemas.microsoft.com/office/drawing/2014/main" id="{B175C7D3-6F92-47E4-AA65-BDB4A64B0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323" y="2913873"/>
            <a:ext cx="2604227" cy="210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CBC2C4-D025-4554-9DBE-2077BBB3F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450" y="2261358"/>
            <a:ext cx="5869680" cy="453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329922-AB0F-4D3A-886A-4C312EAFB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450" y="5213646"/>
            <a:ext cx="5869680" cy="48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1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게시글 댓글 작성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노승현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2" y="411515"/>
            <a:ext cx="1910082" cy="276999"/>
          </a:xfrm>
        </p:spPr>
        <p:txBody>
          <a:bodyPr/>
          <a:lstStyle/>
          <a:p>
            <a:r>
              <a:rPr lang="en-US" altLang="ko-KR" dirty="0"/>
              <a:t>Creating Board System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2284058" cy="276999"/>
          </a:xfrm>
        </p:spPr>
        <p:txBody>
          <a:bodyPr/>
          <a:lstStyle/>
          <a:p>
            <a:r>
              <a:rPr lang="ko-KR" altLang="en-US" dirty="0" err="1"/>
              <a:t>게시글에</a:t>
            </a:r>
            <a:r>
              <a:rPr lang="ko-KR" altLang="en-US" dirty="0"/>
              <a:t> 댓글을 작성한다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98389B-5D40-4EDA-8F11-5A30A94031E4}"/>
              </a:ext>
            </a:extLst>
          </p:cNvPr>
          <p:cNvSpPr/>
          <p:nvPr/>
        </p:nvSpPr>
        <p:spPr>
          <a:xfrm>
            <a:off x="1440165" y="1649338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45E51327-D920-4CEF-862A-855D7D94D1F2}"/>
              </a:ext>
            </a:extLst>
          </p:cNvPr>
          <p:cNvSpPr txBox="1">
            <a:spLocks/>
          </p:cNvSpPr>
          <p:nvPr/>
        </p:nvSpPr>
        <p:spPr>
          <a:xfrm>
            <a:off x="2480564" y="1677046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Controller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083787A-9212-481A-BBBA-6C08330EC6A8}"/>
              </a:ext>
            </a:extLst>
          </p:cNvPr>
          <p:cNvSpPr txBox="1">
            <a:spLocks/>
          </p:cNvSpPr>
          <p:nvPr/>
        </p:nvSpPr>
        <p:spPr>
          <a:xfrm>
            <a:off x="1085276" y="6125164"/>
            <a:ext cx="3649530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err="1"/>
              <a:t>user_id</a:t>
            </a:r>
            <a:r>
              <a:rPr lang="en-US" altLang="ko-KR" b="1" dirty="0"/>
              <a:t> </a:t>
            </a:r>
            <a:r>
              <a:rPr lang="ko-KR" altLang="en-US" b="1" dirty="0"/>
              <a:t>와 </a:t>
            </a:r>
            <a:r>
              <a:rPr lang="en-US" altLang="ko-KR" b="1" dirty="0" err="1"/>
              <a:t>board_id</a:t>
            </a:r>
            <a:r>
              <a:rPr lang="en-US" altLang="ko-KR" b="1" dirty="0"/>
              <a:t> </a:t>
            </a:r>
            <a:r>
              <a:rPr lang="ko-KR" altLang="en-US" b="1" dirty="0"/>
              <a:t>값을 받아와 해당 글의 댓글을 작성 하도록 설정하였다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A37189-32FC-4D62-B4F8-304DA26D7175}"/>
              </a:ext>
            </a:extLst>
          </p:cNvPr>
          <p:cNvSpPr/>
          <p:nvPr/>
        </p:nvSpPr>
        <p:spPr>
          <a:xfrm>
            <a:off x="7339414" y="1644354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850EA63-5A4C-4633-9C84-A5A14D4CDE73}"/>
              </a:ext>
            </a:extLst>
          </p:cNvPr>
          <p:cNvSpPr txBox="1">
            <a:spLocks/>
          </p:cNvSpPr>
          <p:nvPr/>
        </p:nvSpPr>
        <p:spPr>
          <a:xfrm>
            <a:off x="8514194" y="1672062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HTML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B330FA4A-216D-4E86-9B45-0E92F2A1864B}"/>
              </a:ext>
            </a:extLst>
          </p:cNvPr>
          <p:cNvSpPr txBox="1">
            <a:spLocks/>
          </p:cNvSpPr>
          <p:nvPr/>
        </p:nvSpPr>
        <p:spPr>
          <a:xfrm>
            <a:off x="7041110" y="3213069"/>
            <a:ext cx="3649530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권한을 가진 사용자만 댓글 작성 가능하도록 작성하였다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6232E7-BA93-4737-86D9-23871948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49" y="2194118"/>
            <a:ext cx="3904236" cy="3804010"/>
          </a:xfrm>
          <a:prstGeom prst="rect">
            <a:avLst/>
          </a:prstGeom>
        </p:spPr>
      </p:pic>
      <p:pic>
        <p:nvPicPr>
          <p:cNvPr id="7170" name="Picture 2" descr="https://lh6.googleusercontent.com/8kBXzLXGh2xZZqNm-ntfpek-nuAJ_o7kOIQmmeAu0FZXRmpJGGvlidQ0gEvW3avQENKddIl0526yhsAz66tVFBzHAnyVUkNchlvmqKYQNJSGA9ydRS-frdBRWsZLH0slt_kjLTEU9yjh8t-bZyUgMueQxg=s2048">
            <a:extLst>
              <a:ext uri="{FF2B5EF4-FFF2-40B4-BE49-F238E27FC236}">
                <a16:creationId xmlns:a16="http://schemas.microsoft.com/office/drawing/2014/main" id="{570F5F37-5D7B-4623-8324-5931D782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26971"/>
            <a:ext cx="5537105" cy="8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9897D28-2A4C-41BE-A82F-32AAE8081A16}"/>
              </a:ext>
            </a:extLst>
          </p:cNvPr>
          <p:cNvSpPr/>
          <p:nvPr/>
        </p:nvSpPr>
        <p:spPr>
          <a:xfrm>
            <a:off x="7295817" y="3941277"/>
            <a:ext cx="2939753" cy="30969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338E18CE-9931-43BB-B3F3-1AFB12E5156B}"/>
              </a:ext>
            </a:extLst>
          </p:cNvPr>
          <p:cNvSpPr txBox="1">
            <a:spLocks/>
          </p:cNvSpPr>
          <p:nvPr/>
        </p:nvSpPr>
        <p:spPr>
          <a:xfrm>
            <a:off x="8336373" y="3995085"/>
            <a:ext cx="2065944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b="1" dirty="0">
                <a:solidFill>
                  <a:schemeClr val="bg1"/>
                </a:solidFill>
              </a:rPr>
              <a:t>JavaScript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172" name="Picture 4" descr="https://lh5.googleusercontent.com/l71QEaGyjVPad5XEObP7Tgn3rlnnPEz6620TGlMz7jv8WOCd2gvwBqGSXzuZw39sS9ARcJAR8GSrTmwgw-XjuwtPj27oTNo6x_olyQXMLkoZmUCzfyIDfR4CQb3qc4KbPiIqwUi5y53blywyfC26Agl8nw=s2048">
            <a:extLst>
              <a:ext uri="{FF2B5EF4-FFF2-40B4-BE49-F238E27FC236}">
                <a16:creationId xmlns:a16="http://schemas.microsoft.com/office/drawing/2014/main" id="{336C15AD-9E0B-4C16-8882-0B11BED8B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63" y="4423087"/>
            <a:ext cx="2031325" cy="21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lh5.googleusercontent.com/V_Qs-FAH2Mf5GjDmr192Wo_wXZoC1tev-9fby92P9459VUUUQ75UxZQJ4JJi7XveSeDyiW5ppucxjcuajLau8Bo6IOo7uJf4BkMLBNkenGeQkCJ6_7WO6Xcjhb2rHDr7DH5XQUfOkwKIvJDWIjuDBknRWw=s2048">
            <a:extLst>
              <a:ext uri="{FF2B5EF4-FFF2-40B4-BE49-F238E27FC236}">
                <a16:creationId xmlns:a16="http://schemas.microsoft.com/office/drawing/2014/main" id="{8ABC7B9F-1782-4B71-960C-849D9ED8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194" y="4423087"/>
            <a:ext cx="3099456" cy="14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9FFDA77C-731E-4C63-9643-F7B44DB86AA6}"/>
              </a:ext>
            </a:extLst>
          </p:cNvPr>
          <p:cNvSpPr txBox="1">
            <a:spLocks/>
          </p:cNvSpPr>
          <p:nvPr/>
        </p:nvSpPr>
        <p:spPr>
          <a:xfrm>
            <a:off x="8514194" y="6012822"/>
            <a:ext cx="3649530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 smtClean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200" kern="12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댓글 내용이 없을 시 창을 띄워 알려준다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86280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A532F-0F14-1405-311F-C00AB44C62F6}"/>
              </a:ext>
            </a:extLst>
          </p:cNvPr>
          <p:cNvSpPr txBox="1"/>
          <p:nvPr/>
        </p:nvSpPr>
        <p:spPr>
          <a:xfrm>
            <a:off x="710120" y="938809"/>
            <a:ext cx="1247457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자료실</a:t>
            </a:r>
            <a:endParaRPr lang="en-US" altLang="ko-KR" sz="3200" dirty="0">
              <a:solidFill>
                <a:srgbClr val="545FA2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EFF5D-B8C3-3D9D-F007-D9C7B7D6B326}"/>
              </a:ext>
            </a:extLst>
          </p:cNvPr>
          <p:cNvSpPr txBox="1"/>
          <p:nvPr/>
        </p:nvSpPr>
        <p:spPr>
          <a:xfrm>
            <a:off x="710120" y="5681875"/>
            <a:ext cx="848309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강현수</a:t>
            </a:r>
            <a:endParaRPr lang="en-US" altLang="ko-KR" sz="2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58E6E9-B4FF-607D-CCD1-9D54CCAF9383}"/>
              </a:ext>
            </a:extLst>
          </p:cNvPr>
          <p:cNvSpPr/>
          <p:nvPr/>
        </p:nvSpPr>
        <p:spPr>
          <a:xfrm>
            <a:off x="7571785" y="1292751"/>
            <a:ext cx="3968815" cy="3968815"/>
          </a:xfrm>
          <a:prstGeom prst="ellipse">
            <a:avLst/>
          </a:prstGeom>
          <a:solidFill>
            <a:srgbClr val="335BA3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49709-68B9-56E9-16CA-7CD9D9153FA1}"/>
              </a:ext>
            </a:extLst>
          </p:cNvPr>
          <p:cNvSpPr txBox="1"/>
          <p:nvPr/>
        </p:nvSpPr>
        <p:spPr>
          <a:xfrm>
            <a:off x="710120" y="1654523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04. Creating File Board System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BC5DFB-0B9C-C036-C3A5-6F93808AADF9}"/>
              </a:ext>
            </a:extLst>
          </p:cNvPr>
          <p:cNvGrpSpPr/>
          <p:nvPr/>
        </p:nvGrpSpPr>
        <p:grpSpPr>
          <a:xfrm>
            <a:off x="1077397" y="2387542"/>
            <a:ext cx="3853940" cy="2053298"/>
            <a:chOff x="863600" y="2387543"/>
            <a:chExt cx="3853940" cy="19038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01B24A-958E-5804-DA3D-F6EE262FE247}"/>
                </a:ext>
              </a:extLst>
            </p:cNvPr>
            <p:cNvSpPr txBox="1"/>
            <p:nvPr/>
          </p:nvSpPr>
          <p:spPr>
            <a:xfrm>
              <a:off x="863600" y="2387543"/>
              <a:ext cx="3853940" cy="28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01. </a:t>
              </a:r>
              <a:r>
                <a:rPr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자료실 </a:t>
              </a:r>
              <a:r>
                <a:rPr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CRUD(Create, Read, Update, Delete)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877B69-7FA3-8882-56BE-9B725639B79D}"/>
                </a:ext>
              </a:extLst>
            </p:cNvPr>
            <p:cNvSpPr txBox="1"/>
            <p:nvPr/>
          </p:nvSpPr>
          <p:spPr>
            <a:xfrm>
              <a:off x="863600" y="2927042"/>
              <a:ext cx="2116285" cy="28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02. </a:t>
              </a:r>
              <a:r>
                <a:rPr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파일 업로드 </a:t>
              </a:r>
              <a:r>
                <a:rPr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&amp; </a:t>
              </a:r>
              <a:r>
                <a:rPr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다운로드</a:t>
              </a:r>
              <a:endPara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D81006-7D90-C7D7-A41A-DD467B934F48}"/>
                </a:ext>
              </a:extLst>
            </p:cNvPr>
            <p:cNvSpPr txBox="1"/>
            <p:nvPr/>
          </p:nvSpPr>
          <p:spPr>
            <a:xfrm>
              <a:off x="863600" y="3466541"/>
              <a:ext cx="1702710" cy="28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03. </a:t>
              </a:r>
              <a:r>
                <a:rPr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게시글 추천 기능 </a:t>
              </a:r>
              <a:endPara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2185B0-B27D-C765-AD10-88C30209A510}"/>
                </a:ext>
              </a:extLst>
            </p:cNvPr>
            <p:cNvSpPr txBox="1"/>
            <p:nvPr/>
          </p:nvSpPr>
          <p:spPr>
            <a:xfrm>
              <a:off x="863600" y="4006040"/>
              <a:ext cx="2119491" cy="285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04. </a:t>
              </a:r>
              <a:r>
                <a:rPr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자료실 </a:t>
              </a:r>
              <a:r>
                <a:rPr lang="ko-KR" altLang="en-US" sz="14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페이징</a:t>
              </a:r>
              <a:r>
                <a:rPr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(Paging)</a:t>
              </a: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DA71DC-2D7B-59AE-9852-F00C3DD661B1}"/>
              </a:ext>
            </a:extLst>
          </p:cNvPr>
          <p:cNvCxnSpPr>
            <a:cxnSpLocks/>
          </p:cNvCxnSpPr>
          <p:nvPr/>
        </p:nvCxnSpPr>
        <p:spPr>
          <a:xfrm>
            <a:off x="863600" y="2089637"/>
            <a:ext cx="0" cy="3312160"/>
          </a:xfrm>
          <a:prstGeom prst="straightConnector1">
            <a:avLst/>
          </a:prstGeom>
          <a:ln w="9525">
            <a:solidFill>
              <a:srgbClr val="545FA2">
                <a:alpha val="50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전자제품, 텍스트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875A87F5-2956-203A-EA4F-DD434DB0D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0"/>
          <a:stretch/>
        </p:blipFill>
        <p:spPr>
          <a:xfrm>
            <a:off x="5415280" y="2497075"/>
            <a:ext cx="6350390" cy="43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4A2ABE5-040B-FB5C-1C48-83BD2C809A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3600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C8725-BEE0-AF2D-7B16-57A5482FA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LJNK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0D489F-4F6F-6982-3500-682F42C200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A0909C-B4DA-934B-7569-25B584A242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1" y="1283827"/>
            <a:ext cx="4558129" cy="276999"/>
          </a:xfrm>
        </p:spPr>
        <p:txBody>
          <a:bodyPr/>
          <a:lstStyle/>
          <a:p>
            <a:r>
              <a:rPr lang="ko-KR" altLang="en-US" sz="1800" dirty="0"/>
              <a:t>실제로 작동하는 웹 어플리케이션의 모습</a:t>
            </a:r>
          </a:p>
        </p:txBody>
      </p:sp>
    </p:spTree>
    <p:extLst>
      <p:ext uri="{BB962C8B-B14F-4D97-AF65-F5344CB8AC3E}">
        <p14:creationId xmlns:p14="http://schemas.microsoft.com/office/powerpoint/2010/main" val="3815756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90A3A5C3-4DA3-ED2D-0FBA-06D25EDEE443}"/>
              </a:ext>
            </a:extLst>
          </p:cNvPr>
          <p:cNvGrpSpPr/>
          <p:nvPr/>
        </p:nvGrpSpPr>
        <p:grpSpPr>
          <a:xfrm>
            <a:off x="375252" y="361057"/>
            <a:ext cx="11390418" cy="1047497"/>
            <a:chOff x="375252" y="564257"/>
            <a:chExt cx="11390418" cy="1047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8A532F-0F14-1405-311F-C00AB44C62F6}"/>
                </a:ext>
              </a:extLst>
            </p:cNvPr>
            <p:cNvSpPr txBox="1"/>
            <p:nvPr/>
          </p:nvSpPr>
          <p:spPr>
            <a:xfrm>
              <a:off x="375252" y="820609"/>
              <a:ext cx="1909497" cy="52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자료실 </a:t>
              </a:r>
              <a:r>
                <a:rPr lang="en-US" altLang="ko-KR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RUD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FF5D-B8C3-3D9D-F007-D9C7B7D6B326}"/>
                </a:ext>
              </a:extLst>
            </p:cNvPr>
            <p:cNvSpPr txBox="1"/>
            <p:nvPr/>
          </p:nvSpPr>
          <p:spPr>
            <a:xfrm>
              <a:off x="11114530" y="564257"/>
              <a:ext cx="651140" cy="34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545FA2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강현수</a:t>
              </a:r>
              <a:endParaRPr lang="en-US" altLang="ko-KR" sz="1400" dirty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49709-68B9-56E9-16CA-7CD9D9153FA1}"/>
                </a:ext>
              </a:extLst>
            </p:cNvPr>
            <p:cNvSpPr txBox="1"/>
            <p:nvPr/>
          </p:nvSpPr>
          <p:spPr>
            <a:xfrm>
              <a:off x="375252" y="598723"/>
              <a:ext cx="2281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04. Creating File Board System</a:t>
              </a:r>
              <a:endPara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ED7FACD-7589-7452-34B2-0D2551FA3BB6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45" y="742302"/>
              <a:ext cx="83830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4000">
                    <a:srgbClr val="A9AFD1"/>
                  </a:gs>
                  <a:gs pos="100000">
                    <a:srgbClr val="545FA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E0FBD0-8EB3-6157-BAF0-8B54359DD6D7}"/>
                </a:ext>
              </a:extLst>
            </p:cNvPr>
            <p:cNvSpPr txBox="1"/>
            <p:nvPr/>
          </p:nvSpPr>
          <p:spPr>
            <a:xfrm>
              <a:off x="375252" y="1334755"/>
              <a:ext cx="8895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한 게임에 해당하는 </a:t>
              </a:r>
              <a:r>
                <a:rPr lang="en-US" altLang="ko-KR" sz="12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appId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를 받아와서 그 게임에 대한 자료 게시글을 작성한다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 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또한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작성시 게임 설명이 작성되었는지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첨부파일의 유무를 검사한다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C307CB-1BC2-0FB8-6CB2-F80B57FE6C26}"/>
              </a:ext>
            </a:extLst>
          </p:cNvPr>
          <p:cNvGrpSpPr/>
          <p:nvPr/>
        </p:nvGrpSpPr>
        <p:grpSpPr>
          <a:xfrm>
            <a:off x="1631045" y="1540812"/>
            <a:ext cx="3120543" cy="308767"/>
            <a:chOff x="1478387" y="2253623"/>
            <a:chExt cx="2626360" cy="27699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B0A7920-1496-1A53-E248-15F55C451265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10BB9-7788-E737-7182-CDE353C64A45}"/>
                </a:ext>
              </a:extLst>
            </p:cNvPr>
            <p:cNvSpPr txBox="1"/>
            <p:nvPr/>
          </p:nvSpPr>
          <p:spPr>
            <a:xfrm>
              <a:off x="2056434" y="2280380"/>
              <a:ext cx="1095775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          Controller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3E70DC1-1892-3667-5C8B-805FAA91791C}"/>
              </a:ext>
            </a:extLst>
          </p:cNvPr>
          <p:cNvSpPr txBox="1"/>
          <p:nvPr/>
        </p:nvSpPr>
        <p:spPr>
          <a:xfrm>
            <a:off x="1854503" y="2871383"/>
            <a:ext cx="2364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appId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받아 모델에 값을 넘겨준다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0624134-C72A-1007-41EE-07B6FB55A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45" b="84481"/>
          <a:stretch/>
        </p:blipFill>
        <p:spPr>
          <a:xfrm>
            <a:off x="840855" y="2010384"/>
            <a:ext cx="4392047" cy="8474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1" name="그림 4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E17F4F1-B44D-FC89-306C-BC9C7F79C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5"/>
          <a:stretch/>
        </p:blipFill>
        <p:spPr>
          <a:xfrm>
            <a:off x="840856" y="3306644"/>
            <a:ext cx="4392045" cy="2767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9F67121-CE12-9238-B922-0A301420900F}"/>
              </a:ext>
            </a:extLst>
          </p:cNvPr>
          <p:cNvSpPr txBox="1"/>
          <p:nvPr/>
        </p:nvSpPr>
        <p:spPr>
          <a:xfrm>
            <a:off x="1615656" y="6159722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작성한 글의 설명 과 파일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en-US" altLang="ko-KR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appId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전달한다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등록 </a:t>
            </a:r>
            <a:r>
              <a:rPr lang="ko-KR" altLang="en-US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실패시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작성한 설명을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redirect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48" name="그림 47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524DB183-D135-C58A-A474-08BD85317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80" y="4492771"/>
            <a:ext cx="4986805" cy="1402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E48FB698-7711-AF8F-FD13-D84649CBC469}"/>
              </a:ext>
            </a:extLst>
          </p:cNvPr>
          <p:cNvSpPr/>
          <p:nvPr/>
        </p:nvSpPr>
        <p:spPr>
          <a:xfrm rot="10800000">
            <a:off x="8703052" y="4079875"/>
            <a:ext cx="276860" cy="238672"/>
          </a:xfrm>
          <a:prstGeom prst="triangle">
            <a:avLst/>
          </a:prstGeom>
          <a:solidFill>
            <a:srgbClr val="545FA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EE69F5B-ECEF-5B8A-C59E-3F6B5AA6ECDE}"/>
              </a:ext>
            </a:extLst>
          </p:cNvPr>
          <p:cNvGrpSpPr/>
          <p:nvPr/>
        </p:nvGrpSpPr>
        <p:grpSpPr>
          <a:xfrm>
            <a:off x="7139257" y="1540812"/>
            <a:ext cx="3120543" cy="308767"/>
            <a:chOff x="1478387" y="2253623"/>
            <a:chExt cx="2626360" cy="276999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0314F70-A728-2F5C-7288-7B4A6669F8FB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26AC59-20E5-83CE-FD05-B56394181647}"/>
                </a:ext>
              </a:extLst>
            </p:cNvPr>
            <p:cNvSpPr txBox="1"/>
            <p:nvPr/>
          </p:nvSpPr>
          <p:spPr>
            <a:xfrm>
              <a:off x="2642413" y="2280380"/>
              <a:ext cx="431996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Web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AA331CF-6F96-56C6-E4BD-4A58572CE986}"/>
              </a:ext>
            </a:extLst>
          </p:cNvPr>
          <p:cNvSpPr txBox="1"/>
          <p:nvPr/>
        </p:nvSpPr>
        <p:spPr>
          <a:xfrm>
            <a:off x="7306449" y="3429000"/>
            <a:ext cx="3070071" cy="549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 설명 작성 과 첨부파일을 업로드한다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작성시 게임 설명과 첨부파일의 유무를 확인한다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6AC82C0-9B40-6B5D-F2C2-5233DF65D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80" y="2010383"/>
            <a:ext cx="4986805" cy="1336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882C4DD-084B-EAB7-8EDE-F348459D1E1C}"/>
              </a:ext>
            </a:extLst>
          </p:cNvPr>
          <p:cNvSpPr txBox="1"/>
          <p:nvPr/>
        </p:nvSpPr>
        <p:spPr>
          <a:xfrm>
            <a:off x="7235114" y="6090564"/>
            <a:ext cx="3212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게시글 등록 성공 알림이 나오면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DB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저장이 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928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E89C4B-BC22-F075-3FA0-D04E7E6F5122}"/>
              </a:ext>
            </a:extLst>
          </p:cNvPr>
          <p:cNvGrpSpPr/>
          <p:nvPr/>
        </p:nvGrpSpPr>
        <p:grpSpPr>
          <a:xfrm>
            <a:off x="8158076" y="1867587"/>
            <a:ext cx="3478248" cy="4065530"/>
            <a:chOff x="8398792" y="1867587"/>
            <a:chExt cx="3478248" cy="406553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175932E-3E4D-E0C2-1569-7573A1BEE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66" t="1056" r="15667"/>
            <a:stretch/>
          </p:blipFill>
          <p:spPr>
            <a:xfrm>
              <a:off x="8398792" y="2370245"/>
              <a:ext cx="3478248" cy="15842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8D3E82A-356C-6CF5-BC47-CE432CDF993C}"/>
                </a:ext>
              </a:extLst>
            </p:cNvPr>
            <p:cNvSpPr/>
            <p:nvPr/>
          </p:nvSpPr>
          <p:spPr>
            <a:xfrm>
              <a:off x="11365432" y="3542352"/>
              <a:ext cx="511608" cy="345929"/>
            </a:xfrm>
            <a:prstGeom prst="rect">
              <a:avLst/>
            </a:prstGeom>
            <a:noFill/>
            <a:ln w="19050">
              <a:solidFill>
                <a:srgbClr val="545F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9E2079D-492B-0197-AD17-474E832B6A71}"/>
                </a:ext>
              </a:extLst>
            </p:cNvPr>
            <p:cNvGrpSpPr/>
            <p:nvPr/>
          </p:nvGrpSpPr>
          <p:grpSpPr>
            <a:xfrm>
              <a:off x="8577644" y="1867587"/>
              <a:ext cx="3120543" cy="308767"/>
              <a:chOff x="1478387" y="2253623"/>
              <a:chExt cx="2626360" cy="276999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80992898-B913-340A-C5A6-87446189E178}"/>
                  </a:ext>
                </a:extLst>
              </p:cNvPr>
              <p:cNvSpPr/>
              <p:nvPr/>
            </p:nvSpPr>
            <p:spPr>
              <a:xfrm>
                <a:off x="1478387" y="2253623"/>
                <a:ext cx="2626360" cy="276999"/>
              </a:xfrm>
              <a:prstGeom prst="roundRect">
                <a:avLst>
                  <a:gd name="adj" fmla="val 36840"/>
                </a:avLst>
              </a:prstGeom>
              <a:solidFill>
                <a:srgbClr val="545FA2">
                  <a:alpha val="6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A69623-B4E0-AC2D-BE08-EEE0FBD0CA55}"/>
                  </a:ext>
                </a:extLst>
              </p:cNvPr>
              <p:cNvSpPr txBox="1"/>
              <p:nvPr/>
            </p:nvSpPr>
            <p:spPr>
              <a:xfrm>
                <a:off x="2642415" y="2280380"/>
                <a:ext cx="431996" cy="248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Web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07235B-5939-6F83-DCA6-69B2CF763792}"/>
                </a:ext>
              </a:extLst>
            </p:cNvPr>
            <p:cNvSpPr txBox="1"/>
            <p:nvPr/>
          </p:nvSpPr>
          <p:spPr>
            <a:xfrm>
              <a:off x="8585938" y="5383351"/>
              <a:ext cx="2746265" cy="54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작성자 로그인 시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수정 및 삭제 버튼 </a:t>
              </a:r>
              <a:r>
                <a:rPr lang="ko-KR" altLang="en-US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랜더링</a:t>
              </a:r>
              <a:endPara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관리자 로그인 시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삭제 버튼 </a:t>
              </a:r>
              <a:r>
                <a:rPr lang="ko-KR" altLang="en-US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랜더링</a:t>
              </a:r>
              <a:endPara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864E678-F1AD-182B-706B-EC49579B9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232" t="-2536" r="-2636" b="90237"/>
            <a:stretch/>
          </p:blipFill>
          <p:spPr>
            <a:xfrm>
              <a:off x="8416124" y="4364241"/>
              <a:ext cx="2731445" cy="477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5C1E222-4F6B-F54E-FAA1-41E84DD3A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523" t="75770" r="15667" b="4242"/>
            <a:stretch/>
          </p:blipFill>
          <p:spPr>
            <a:xfrm>
              <a:off x="10850184" y="4583266"/>
              <a:ext cx="660605" cy="3889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43AB54-5BEB-DF79-93DA-4BDA71127187}"/>
                </a:ext>
              </a:extLst>
            </p:cNvPr>
            <p:cNvSpPr txBox="1"/>
            <p:nvPr/>
          </p:nvSpPr>
          <p:spPr>
            <a:xfrm>
              <a:off x="9173249" y="4051357"/>
              <a:ext cx="1730477" cy="309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게시글 목록을 불러온다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7CC436C-AEB1-E6B4-E682-0594C20CD1DD}"/>
                </a:ext>
              </a:extLst>
            </p:cNvPr>
            <p:cNvGrpSpPr/>
            <p:nvPr/>
          </p:nvGrpSpPr>
          <p:grpSpPr>
            <a:xfrm>
              <a:off x="11520235" y="3888281"/>
              <a:ext cx="256306" cy="819371"/>
              <a:chOff x="3231929" y="5738745"/>
              <a:chExt cx="415839" cy="819371"/>
            </a:xfrm>
          </p:grpSpPr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4130DB1D-6E4D-0A9C-6F30-7A8808D7B7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1929" y="6558116"/>
                <a:ext cx="415839" cy="0"/>
              </a:xfrm>
              <a:prstGeom prst="straightConnector1">
                <a:avLst/>
              </a:prstGeom>
              <a:ln>
                <a:solidFill>
                  <a:srgbClr val="545FA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E49157F-8B53-DBDD-02BC-2740681FE7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7768" y="5738745"/>
                <a:ext cx="0" cy="819371"/>
              </a:xfrm>
              <a:prstGeom prst="line">
                <a:avLst/>
              </a:prstGeom>
              <a:ln>
                <a:solidFill>
                  <a:srgbClr val="545FA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9F18BF-12A5-0F51-FE8C-2C357210D962}"/>
                </a:ext>
              </a:extLst>
            </p:cNvPr>
            <p:cNvSpPr txBox="1"/>
            <p:nvPr/>
          </p:nvSpPr>
          <p:spPr>
            <a:xfrm>
              <a:off x="9740593" y="4975728"/>
              <a:ext cx="1880643" cy="273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게시글 수정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삭제 시 로그인 필요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0A3A5C3-4DA3-ED2D-0FBA-06D25EDEE443}"/>
              </a:ext>
            </a:extLst>
          </p:cNvPr>
          <p:cNvGrpSpPr/>
          <p:nvPr/>
        </p:nvGrpSpPr>
        <p:grpSpPr>
          <a:xfrm>
            <a:off x="375252" y="361057"/>
            <a:ext cx="11390418" cy="1047497"/>
            <a:chOff x="375252" y="564257"/>
            <a:chExt cx="11390418" cy="1047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8A532F-0F14-1405-311F-C00AB44C62F6}"/>
                </a:ext>
              </a:extLst>
            </p:cNvPr>
            <p:cNvSpPr txBox="1"/>
            <p:nvPr/>
          </p:nvSpPr>
          <p:spPr>
            <a:xfrm>
              <a:off x="375252" y="820609"/>
              <a:ext cx="1909497" cy="52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자료실 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</a:t>
              </a:r>
              <a:r>
                <a:rPr lang="en-US" altLang="ko-KR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R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FF5D-B8C3-3D9D-F007-D9C7B7D6B326}"/>
                </a:ext>
              </a:extLst>
            </p:cNvPr>
            <p:cNvSpPr txBox="1"/>
            <p:nvPr/>
          </p:nvSpPr>
          <p:spPr>
            <a:xfrm>
              <a:off x="11114530" y="564257"/>
              <a:ext cx="651140" cy="34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545FA2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강현수</a:t>
              </a:r>
              <a:endParaRPr lang="en-US" altLang="ko-KR" sz="1400" dirty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49709-68B9-56E9-16CA-7CD9D9153FA1}"/>
                </a:ext>
              </a:extLst>
            </p:cNvPr>
            <p:cNvSpPr txBox="1"/>
            <p:nvPr/>
          </p:nvSpPr>
          <p:spPr>
            <a:xfrm>
              <a:off x="375252" y="598723"/>
              <a:ext cx="2281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04. Creating File Board System</a:t>
              </a:r>
              <a:endPara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ED7FACD-7589-7452-34B2-0D2551FA3BB6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45" y="742302"/>
              <a:ext cx="83830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4000">
                    <a:srgbClr val="A9AFD1"/>
                  </a:gs>
                  <a:gs pos="100000">
                    <a:srgbClr val="545FA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E0FBD0-8EB3-6157-BAF0-8B54359DD6D7}"/>
                </a:ext>
              </a:extLst>
            </p:cNvPr>
            <p:cNvSpPr txBox="1"/>
            <p:nvPr/>
          </p:nvSpPr>
          <p:spPr>
            <a:xfrm>
              <a:off x="375252" y="1334755"/>
              <a:ext cx="9286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한 게임의 대한 자료 게시글 목록을 불러온다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 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게시글 목록을 불러올 때 첨부파일의 유무를 기준으로 글을 불러온다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 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로그인을 하지 않아도 접근이 가능하다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005491-447A-2A0E-07D6-F5726A2A046E}"/>
              </a:ext>
            </a:extLst>
          </p:cNvPr>
          <p:cNvGrpSpPr/>
          <p:nvPr/>
        </p:nvGrpSpPr>
        <p:grpSpPr>
          <a:xfrm>
            <a:off x="466783" y="1869528"/>
            <a:ext cx="3635932" cy="3908740"/>
            <a:chOff x="432387" y="1869528"/>
            <a:chExt cx="3635932" cy="390874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0C307CB-1BC2-0FB8-6CB2-F80B57FE6C26}"/>
                </a:ext>
              </a:extLst>
            </p:cNvPr>
            <p:cNvGrpSpPr/>
            <p:nvPr/>
          </p:nvGrpSpPr>
          <p:grpSpPr>
            <a:xfrm>
              <a:off x="776013" y="1869528"/>
              <a:ext cx="3120543" cy="308767"/>
              <a:chOff x="1478387" y="2253623"/>
              <a:chExt cx="2626360" cy="276999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FB0A7920-1496-1A53-E248-15F55C451265}"/>
                  </a:ext>
                </a:extLst>
              </p:cNvPr>
              <p:cNvSpPr/>
              <p:nvPr/>
            </p:nvSpPr>
            <p:spPr>
              <a:xfrm>
                <a:off x="1478387" y="2253623"/>
                <a:ext cx="2626360" cy="276999"/>
              </a:xfrm>
              <a:prstGeom prst="roundRect">
                <a:avLst>
                  <a:gd name="adj" fmla="val 36840"/>
                </a:avLst>
              </a:prstGeom>
              <a:solidFill>
                <a:srgbClr val="545FA2">
                  <a:alpha val="6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010BB9-7788-E737-7182-CDE353C64A45}"/>
                  </a:ext>
                </a:extLst>
              </p:cNvPr>
              <p:cNvSpPr txBox="1"/>
              <p:nvPr/>
            </p:nvSpPr>
            <p:spPr>
              <a:xfrm>
                <a:off x="2056434" y="2280380"/>
                <a:ext cx="1095775" cy="248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          Controller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F67121-CE12-9238-B922-0A301420900F}"/>
                </a:ext>
              </a:extLst>
            </p:cNvPr>
            <p:cNvSpPr txBox="1"/>
            <p:nvPr/>
          </p:nvSpPr>
          <p:spPr>
            <a:xfrm>
              <a:off x="432387" y="5501269"/>
              <a:ext cx="36359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appId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별로 구분하여 해당 게임의 자료 게시글을 불러온다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" name="그림 4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CBCD0DD9-46E7-049A-7CBD-81781CA9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31" y="2370245"/>
              <a:ext cx="3630044" cy="29538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0A4F14B-34A4-74BD-4AF6-9CC41B8A8BF5}"/>
              </a:ext>
            </a:extLst>
          </p:cNvPr>
          <p:cNvGrpSpPr/>
          <p:nvPr/>
        </p:nvGrpSpPr>
        <p:grpSpPr>
          <a:xfrm>
            <a:off x="4346791" y="1867587"/>
            <a:ext cx="3567209" cy="3910680"/>
            <a:chOff x="4312395" y="1867587"/>
            <a:chExt cx="3567209" cy="391068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EE69F5B-ECEF-5B8A-C59E-3F6B5AA6ECDE}"/>
                </a:ext>
              </a:extLst>
            </p:cNvPr>
            <p:cNvGrpSpPr/>
            <p:nvPr/>
          </p:nvGrpSpPr>
          <p:grpSpPr>
            <a:xfrm>
              <a:off x="4522137" y="1867587"/>
              <a:ext cx="3120543" cy="308767"/>
              <a:chOff x="1478387" y="2253623"/>
              <a:chExt cx="2626360" cy="27699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70314F70-A728-2F5C-7288-7B4A6669F8FB}"/>
                  </a:ext>
                </a:extLst>
              </p:cNvPr>
              <p:cNvSpPr/>
              <p:nvPr/>
            </p:nvSpPr>
            <p:spPr>
              <a:xfrm>
                <a:off x="1478387" y="2253623"/>
                <a:ext cx="2626360" cy="276999"/>
              </a:xfrm>
              <a:prstGeom prst="roundRect">
                <a:avLst>
                  <a:gd name="adj" fmla="val 36840"/>
                </a:avLst>
              </a:prstGeom>
              <a:solidFill>
                <a:srgbClr val="545FA2">
                  <a:alpha val="6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26AC59-20E5-83CE-FD05-B56394181647}"/>
                  </a:ext>
                </a:extLst>
              </p:cNvPr>
              <p:cNvSpPr txBox="1"/>
              <p:nvPr/>
            </p:nvSpPr>
            <p:spPr>
              <a:xfrm>
                <a:off x="2556069" y="2269996"/>
                <a:ext cx="604687" cy="248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Service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82C4DD-084B-EAB7-8EDE-F348459D1E1C}"/>
                </a:ext>
              </a:extLst>
            </p:cNvPr>
            <p:cNvSpPr txBox="1"/>
            <p:nvPr/>
          </p:nvSpPr>
          <p:spPr>
            <a:xfrm>
              <a:off x="4694013" y="5501268"/>
              <a:ext cx="2803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게시글 에 등록한 첨부파일 목록을 불러온다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7" name="그림 6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101FF17-A3F4-41D8-8589-A2997188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395" y="2370245"/>
              <a:ext cx="3567209" cy="29538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50876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01C4747-62FC-6F6B-47E8-DB87CBE5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3" y="1933239"/>
            <a:ext cx="4296375" cy="1151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90A3A5C3-4DA3-ED2D-0FBA-06D25EDEE443}"/>
              </a:ext>
            </a:extLst>
          </p:cNvPr>
          <p:cNvGrpSpPr/>
          <p:nvPr/>
        </p:nvGrpSpPr>
        <p:grpSpPr>
          <a:xfrm>
            <a:off x="375252" y="361057"/>
            <a:ext cx="11390418" cy="1047497"/>
            <a:chOff x="375252" y="564257"/>
            <a:chExt cx="11390418" cy="1047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8A532F-0F14-1405-311F-C00AB44C62F6}"/>
                </a:ext>
              </a:extLst>
            </p:cNvPr>
            <p:cNvSpPr txBox="1"/>
            <p:nvPr/>
          </p:nvSpPr>
          <p:spPr>
            <a:xfrm>
              <a:off x="375252" y="820609"/>
              <a:ext cx="1909497" cy="52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자료실 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CR</a:t>
              </a:r>
              <a:r>
                <a:rPr lang="en-US" altLang="ko-KR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U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FF5D-B8C3-3D9D-F007-D9C7B7D6B326}"/>
                </a:ext>
              </a:extLst>
            </p:cNvPr>
            <p:cNvSpPr txBox="1"/>
            <p:nvPr/>
          </p:nvSpPr>
          <p:spPr>
            <a:xfrm>
              <a:off x="11114530" y="564257"/>
              <a:ext cx="651140" cy="34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545FA2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강현수</a:t>
              </a:r>
              <a:endParaRPr lang="en-US" altLang="ko-KR" sz="1400" dirty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49709-68B9-56E9-16CA-7CD9D9153FA1}"/>
                </a:ext>
              </a:extLst>
            </p:cNvPr>
            <p:cNvSpPr txBox="1"/>
            <p:nvPr/>
          </p:nvSpPr>
          <p:spPr>
            <a:xfrm>
              <a:off x="375252" y="598723"/>
              <a:ext cx="2281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04. Creating File Board System</a:t>
              </a:r>
              <a:endPara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ED7FACD-7589-7452-34B2-0D2551FA3BB6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45" y="742302"/>
              <a:ext cx="83830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4000">
                    <a:srgbClr val="A9AFD1"/>
                  </a:gs>
                  <a:gs pos="100000">
                    <a:srgbClr val="545FA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E0FBD0-8EB3-6157-BAF0-8B54359DD6D7}"/>
                </a:ext>
              </a:extLst>
            </p:cNvPr>
            <p:cNvSpPr txBox="1"/>
            <p:nvPr/>
          </p:nvSpPr>
          <p:spPr>
            <a:xfrm>
              <a:off x="375252" y="1334755"/>
              <a:ext cx="8880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한 게임에 해당하는 </a:t>
              </a:r>
              <a:r>
                <a:rPr lang="en-US" altLang="ko-KR" sz="12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appId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와 게시글의 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id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를 받아와서 해당 게시글을 수정한다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 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글 수정 시 게임 설명 부분이 비었는지 첨부파일이 있는지를 검사한다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C307CB-1BC2-0FB8-6CB2-F80B57FE6C26}"/>
              </a:ext>
            </a:extLst>
          </p:cNvPr>
          <p:cNvGrpSpPr/>
          <p:nvPr/>
        </p:nvGrpSpPr>
        <p:grpSpPr>
          <a:xfrm>
            <a:off x="1631045" y="1540812"/>
            <a:ext cx="3120543" cy="308767"/>
            <a:chOff x="1478387" y="2253623"/>
            <a:chExt cx="2626360" cy="27699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B0A7920-1496-1A53-E248-15F55C451265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10BB9-7788-E737-7182-CDE353C64A45}"/>
                </a:ext>
              </a:extLst>
            </p:cNvPr>
            <p:cNvSpPr txBox="1"/>
            <p:nvPr/>
          </p:nvSpPr>
          <p:spPr>
            <a:xfrm>
              <a:off x="2056434" y="2280380"/>
              <a:ext cx="1095775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          Controller</a:t>
              </a:r>
            </a:p>
          </p:txBody>
        </p:sp>
      </p:grp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E48FB698-7711-AF8F-FD13-D84649CBC469}"/>
              </a:ext>
            </a:extLst>
          </p:cNvPr>
          <p:cNvSpPr/>
          <p:nvPr/>
        </p:nvSpPr>
        <p:spPr>
          <a:xfrm rot="10800000">
            <a:off x="8519032" y="4440666"/>
            <a:ext cx="235208" cy="202765"/>
          </a:xfrm>
          <a:prstGeom prst="triangle">
            <a:avLst/>
          </a:prstGeom>
          <a:solidFill>
            <a:srgbClr val="545FA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EE69F5B-ECEF-5B8A-C59E-3F6B5AA6ECDE}"/>
              </a:ext>
            </a:extLst>
          </p:cNvPr>
          <p:cNvGrpSpPr/>
          <p:nvPr/>
        </p:nvGrpSpPr>
        <p:grpSpPr>
          <a:xfrm>
            <a:off x="7139257" y="1540812"/>
            <a:ext cx="3120543" cy="308767"/>
            <a:chOff x="1478387" y="2253623"/>
            <a:chExt cx="2626360" cy="276999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0314F70-A728-2F5C-7288-7B4A6669F8FB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26AC59-20E5-83CE-FD05-B56394181647}"/>
                </a:ext>
              </a:extLst>
            </p:cNvPr>
            <p:cNvSpPr txBox="1"/>
            <p:nvPr/>
          </p:nvSpPr>
          <p:spPr>
            <a:xfrm>
              <a:off x="2642413" y="2280380"/>
              <a:ext cx="431996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Web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AA331CF-6F96-56C6-E4BD-4A58572CE986}"/>
              </a:ext>
            </a:extLst>
          </p:cNvPr>
          <p:cNvSpPr txBox="1"/>
          <p:nvPr/>
        </p:nvSpPr>
        <p:spPr>
          <a:xfrm>
            <a:off x="6931682" y="3665831"/>
            <a:ext cx="3409908" cy="549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 설명 작성 과 첨부파일의 수정 사항을 업로드한다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수정 시 게임 설명과 첨부파일의 유무를 확인한다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82C4DD-084B-EAB7-8EDE-F348459D1E1C}"/>
              </a:ext>
            </a:extLst>
          </p:cNvPr>
          <p:cNvSpPr txBox="1"/>
          <p:nvPr/>
        </p:nvSpPr>
        <p:spPr>
          <a:xfrm>
            <a:off x="7030268" y="6113331"/>
            <a:ext cx="3212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게시글 수정 성공 알림이 나오면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DB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수정된다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9E226-1790-DE07-5484-EC7366470DE9}"/>
              </a:ext>
            </a:extLst>
          </p:cNvPr>
          <p:cNvSpPr txBox="1"/>
          <p:nvPr/>
        </p:nvSpPr>
        <p:spPr>
          <a:xfrm>
            <a:off x="1766058" y="3148450"/>
            <a:ext cx="2553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appId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fileBoard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모델로 넘겨준다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D346D98-083F-F58C-E5C1-DF7DAEFC3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3" y="3492568"/>
            <a:ext cx="4296375" cy="2587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B6871C-4050-1173-051A-4DC68F41A4A2}"/>
              </a:ext>
            </a:extLst>
          </p:cNvPr>
          <p:cNvSpPr txBox="1"/>
          <p:nvPr/>
        </p:nvSpPr>
        <p:spPr>
          <a:xfrm>
            <a:off x="1007838" y="6101847"/>
            <a:ext cx="4070345" cy="549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수정한 글의 설명 과 파일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삭제된 파일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en-US" altLang="ko-KR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appId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전달한다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수정 실패 시 작성한 설명 및 업로드 되었던 파일을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redirect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2315F-3303-10E8-517B-1C5BBF93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761" y="4829868"/>
            <a:ext cx="4296375" cy="1194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88FE3B-59A4-DCCD-0C25-B1B39390EE04}"/>
              </a:ext>
            </a:extLst>
          </p:cNvPr>
          <p:cNvGrpSpPr/>
          <p:nvPr/>
        </p:nvGrpSpPr>
        <p:grpSpPr>
          <a:xfrm>
            <a:off x="6488449" y="2069405"/>
            <a:ext cx="4626080" cy="1540628"/>
            <a:chOff x="6488449" y="1867587"/>
            <a:chExt cx="4626080" cy="154062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43B6E76-C55C-1639-C73B-60184FE94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8449" y="1924162"/>
              <a:ext cx="4296376" cy="9045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781A931-9857-4AA5-F3BA-45E88F4D03D7}"/>
                </a:ext>
              </a:extLst>
            </p:cNvPr>
            <p:cNvSpPr/>
            <p:nvPr/>
          </p:nvSpPr>
          <p:spPr>
            <a:xfrm>
              <a:off x="8093875" y="1867587"/>
              <a:ext cx="1061475" cy="345929"/>
            </a:xfrm>
            <a:prstGeom prst="rect">
              <a:avLst/>
            </a:prstGeom>
            <a:noFill/>
            <a:ln w="19050">
              <a:solidFill>
                <a:srgbClr val="545F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EF33D53-0082-BF1C-A990-BAB7F9025EB6}"/>
                </a:ext>
              </a:extLst>
            </p:cNvPr>
            <p:cNvSpPr/>
            <p:nvPr/>
          </p:nvSpPr>
          <p:spPr>
            <a:xfrm>
              <a:off x="8519032" y="2631440"/>
              <a:ext cx="2595497" cy="776775"/>
            </a:xfrm>
            <a:prstGeom prst="roundRect">
              <a:avLst>
                <a:gd name="adj" fmla="val 13353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92EA150-F634-F474-C4BF-EC82CDCB4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83" r="38383" b="71937"/>
            <a:stretch/>
          </p:blipFill>
          <p:spPr>
            <a:xfrm>
              <a:off x="8581694" y="2706418"/>
              <a:ext cx="2489917" cy="6331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65D711F-4C7A-5F09-2247-2EF2171D3872}"/>
                </a:ext>
              </a:extLst>
            </p:cNvPr>
            <p:cNvGrpSpPr/>
            <p:nvPr/>
          </p:nvGrpSpPr>
          <p:grpSpPr>
            <a:xfrm flipH="1">
              <a:off x="8294908" y="2232282"/>
              <a:ext cx="256306" cy="819371"/>
              <a:chOff x="11279519" y="3888281"/>
              <a:chExt cx="256306" cy="819371"/>
            </a:xfrm>
          </p:grpSpPr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05DAE66E-B779-1171-65EE-66D31614AC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79519" y="4707652"/>
                <a:ext cx="256306" cy="0"/>
              </a:xfrm>
              <a:prstGeom prst="straightConnector1">
                <a:avLst/>
              </a:prstGeom>
              <a:ln>
                <a:solidFill>
                  <a:srgbClr val="545FA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7351728-EE05-4269-AE3A-7D2D53297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5825" y="3888281"/>
                <a:ext cx="0" cy="819371"/>
              </a:xfrm>
              <a:prstGeom prst="line">
                <a:avLst/>
              </a:prstGeom>
              <a:ln>
                <a:solidFill>
                  <a:srgbClr val="545FA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51118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90A3A5C3-4DA3-ED2D-0FBA-06D25EDEE443}"/>
              </a:ext>
            </a:extLst>
          </p:cNvPr>
          <p:cNvGrpSpPr/>
          <p:nvPr/>
        </p:nvGrpSpPr>
        <p:grpSpPr>
          <a:xfrm>
            <a:off x="375252" y="361057"/>
            <a:ext cx="11390418" cy="1047497"/>
            <a:chOff x="375252" y="564257"/>
            <a:chExt cx="11390418" cy="1047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8A532F-0F14-1405-311F-C00AB44C62F6}"/>
                </a:ext>
              </a:extLst>
            </p:cNvPr>
            <p:cNvSpPr txBox="1"/>
            <p:nvPr/>
          </p:nvSpPr>
          <p:spPr>
            <a:xfrm>
              <a:off x="375252" y="820609"/>
              <a:ext cx="1909497" cy="52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자료실 </a:t>
              </a:r>
              <a:r>
                <a: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CRU</a:t>
              </a:r>
              <a:r>
                <a:rPr lang="en-US" altLang="ko-KR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FF5D-B8C3-3D9D-F007-D9C7B7D6B326}"/>
                </a:ext>
              </a:extLst>
            </p:cNvPr>
            <p:cNvSpPr txBox="1"/>
            <p:nvPr/>
          </p:nvSpPr>
          <p:spPr>
            <a:xfrm>
              <a:off x="11114530" y="564257"/>
              <a:ext cx="651140" cy="34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545FA2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강현수</a:t>
              </a:r>
              <a:endParaRPr lang="en-US" altLang="ko-KR" sz="1400" dirty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49709-68B9-56E9-16CA-7CD9D9153FA1}"/>
                </a:ext>
              </a:extLst>
            </p:cNvPr>
            <p:cNvSpPr txBox="1"/>
            <p:nvPr/>
          </p:nvSpPr>
          <p:spPr>
            <a:xfrm>
              <a:off x="375252" y="598723"/>
              <a:ext cx="2281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04. Creating File Board System</a:t>
              </a:r>
              <a:endPara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ED7FACD-7589-7452-34B2-0D2551FA3BB6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45" y="742302"/>
              <a:ext cx="83830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4000">
                    <a:srgbClr val="A9AFD1"/>
                  </a:gs>
                  <a:gs pos="100000">
                    <a:srgbClr val="545FA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E0FBD0-8EB3-6157-BAF0-8B54359DD6D7}"/>
                </a:ext>
              </a:extLst>
            </p:cNvPr>
            <p:cNvSpPr txBox="1"/>
            <p:nvPr/>
          </p:nvSpPr>
          <p:spPr>
            <a:xfrm>
              <a:off x="375252" y="1334755"/>
              <a:ext cx="30572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게시글의 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id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를 받아와서 해당 게시글을 삭제한다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C307CB-1BC2-0FB8-6CB2-F80B57FE6C26}"/>
              </a:ext>
            </a:extLst>
          </p:cNvPr>
          <p:cNvGrpSpPr/>
          <p:nvPr/>
        </p:nvGrpSpPr>
        <p:grpSpPr>
          <a:xfrm>
            <a:off x="1296336" y="1660890"/>
            <a:ext cx="3120543" cy="308767"/>
            <a:chOff x="1478387" y="2253623"/>
            <a:chExt cx="2626360" cy="27699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B0A7920-1496-1A53-E248-15F55C451265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10BB9-7788-E737-7182-CDE353C64A45}"/>
                </a:ext>
              </a:extLst>
            </p:cNvPr>
            <p:cNvSpPr txBox="1"/>
            <p:nvPr/>
          </p:nvSpPr>
          <p:spPr>
            <a:xfrm>
              <a:off x="2158009" y="2274530"/>
              <a:ext cx="883960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        Service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EE69F5B-ECEF-5B8A-C59E-3F6B5AA6ECDE}"/>
              </a:ext>
            </a:extLst>
          </p:cNvPr>
          <p:cNvGrpSpPr/>
          <p:nvPr/>
        </p:nvGrpSpPr>
        <p:grpSpPr>
          <a:xfrm>
            <a:off x="7139257" y="1626579"/>
            <a:ext cx="3120543" cy="308767"/>
            <a:chOff x="1478387" y="2253623"/>
            <a:chExt cx="2626360" cy="276999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0314F70-A728-2F5C-7288-7B4A6669F8FB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26AC59-20E5-83CE-FD05-B56394181647}"/>
                </a:ext>
              </a:extLst>
            </p:cNvPr>
            <p:cNvSpPr txBox="1"/>
            <p:nvPr/>
          </p:nvSpPr>
          <p:spPr>
            <a:xfrm>
              <a:off x="2642413" y="2280380"/>
              <a:ext cx="431996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Web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B6871C-4050-1173-051A-4DC68F41A4A2}"/>
              </a:ext>
            </a:extLst>
          </p:cNvPr>
          <p:cNvSpPr txBox="1"/>
          <p:nvPr/>
        </p:nvSpPr>
        <p:spPr>
          <a:xfrm>
            <a:off x="1196537" y="5537329"/>
            <a:ext cx="3320140" cy="549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게시글의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id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받아와서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id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해당하는 게시글을 찾아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해당 게시글의 파일을 모두 삭제 후 글을 삭제한다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6B37320-68D7-D102-86B9-A4AEA604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4" y="2158317"/>
            <a:ext cx="3890046" cy="3208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8B4EAC-8529-34F8-AFC6-4448FADC4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914" y="4937874"/>
            <a:ext cx="4846441" cy="854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4" name="그림 2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29A549F4-4EE7-5977-37B0-2B1300A8A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82" y="2144026"/>
            <a:ext cx="5885961" cy="913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4F98CD3-3786-0228-0A2E-D5992E72F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91" y="3312252"/>
            <a:ext cx="3485102" cy="968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8FBCC8-F51F-25E9-BDF1-5AA26C9CE781}"/>
              </a:ext>
            </a:extLst>
          </p:cNvPr>
          <p:cNvSpPr/>
          <p:nvPr/>
        </p:nvSpPr>
        <p:spPr>
          <a:xfrm>
            <a:off x="10962203" y="2522204"/>
            <a:ext cx="300020" cy="283903"/>
          </a:xfrm>
          <a:prstGeom prst="rect">
            <a:avLst/>
          </a:prstGeom>
          <a:noFill/>
          <a:ln w="19050">
            <a:solidFill>
              <a:srgbClr val="545F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656B54-B906-6493-FF4B-ADE7209ADBE7}"/>
              </a:ext>
            </a:extLst>
          </p:cNvPr>
          <p:cNvGrpSpPr/>
          <p:nvPr/>
        </p:nvGrpSpPr>
        <p:grpSpPr>
          <a:xfrm>
            <a:off x="10378440" y="2806107"/>
            <a:ext cx="743646" cy="819371"/>
            <a:chOff x="10792179" y="3888281"/>
            <a:chExt cx="743646" cy="819371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0FD1DED-A8D2-042C-0F3E-2F715EC035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2179" y="4707652"/>
              <a:ext cx="743646" cy="0"/>
            </a:xfrm>
            <a:prstGeom prst="straightConnector1">
              <a:avLst/>
            </a:prstGeom>
            <a:ln>
              <a:solidFill>
                <a:srgbClr val="545FA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8B3C571-8047-35D4-C02F-386334895A51}"/>
                </a:ext>
              </a:extLst>
            </p:cNvPr>
            <p:cNvCxnSpPr>
              <a:cxnSpLocks/>
            </p:cNvCxnSpPr>
            <p:nvPr/>
          </p:nvCxnSpPr>
          <p:spPr>
            <a:xfrm>
              <a:off x="11535825" y="3888281"/>
              <a:ext cx="0" cy="819371"/>
            </a:xfrm>
            <a:prstGeom prst="line">
              <a:avLst/>
            </a:prstGeom>
            <a:ln>
              <a:solidFill>
                <a:srgbClr val="545FA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3587054-3373-1AB1-161A-044B2994FBBF}"/>
              </a:ext>
            </a:extLst>
          </p:cNvPr>
          <p:cNvSpPr txBox="1"/>
          <p:nvPr/>
        </p:nvSpPr>
        <p:spPr>
          <a:xfrm>
            <a:off x="10283343" y="3691869"/>
            <a:ext cx="1056700" cy="549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클릭 시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팝업창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활성화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8E06F9-7A01-B8E8-FE59-98A21A099205}"/>
              </a:ext>
            </a:extLst>
          </p:cNvPr>
          <p:cNvSpPr/>
          <p:nvPr/>
        </p:nvSpPr>
        <p:spPr>
          <a:xfrm>
            <a:off x="9033572" y="3796728"/>
            <a:ext cx="654438" cy="484476"/>
          </a:xfrm>
          <a:prstGeom prst="rect">
            <a:avLst/>
          </a:prstGeom>
          <a:noFill/>
          <a:ln w="19050">
            <a:solidFill>
              <a:srgbClr val="545F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D0C4821-4DE4-188E-A277-3C77E4C4E31A}"/>
              </a:ext>
            </a:extLst>
          </p:cNvPr>
          <p:cNvCxnSpPr>
            <a:cxnSpLocks/>
          </p:cNvCxnSpPr>
          <p:nvPr/>
        </p:nvCxnSpPr>
        <p:spPr>
          <a:xfrm>
            <a:off x="9324611" y="4281204"/>
            <a:ext cx="0" cy="604304"/>
          </a:xfrm>
          <a:prstGeom prst="straightConnector1">
            <a:avLst/>
          </a:prstGeom>
          <a:ln>
            <a:solidFill>
              <a:srgbClr val="545F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FDEFFFB-7D51-9255-5792-A2E9C9C5CE8B}"/>
              </a:ext>
            </a:extLst>
          </p:cNvPr>
          <p:cNvSpPr txBox="1"/>
          <p:nvPr/>
        </p:nvSpPr>
        <p:spPr>
          <a:xfrm>
            <a:off x="7075231" y="4333570"/>
            <a:ext cx="2937022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확인 버튼을 클릭하면 해당 게시물을 삭제한다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048DAC-2562-BB7F-29AB-35E030E15E88}"/>
              </a:ext>
            </a:extLst>
          </p:cNvPr>
          <p:cNvSpPr txBox="1"/>
          <p:nvPr/>
        </p:nvSpPr>
        <p:spPr>
          <a:xfrm>
            <a:off x="7948869" y="5932245"/>
            <a:ext cx="1189749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삭제 완료된 화면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41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90A3A5C3-4DA3-ED2D-0FBA-06D25EDEE443}"/>
              </a:ext>
            </a:extLst>
          </p:cNvPr>
          <p:cNvGrpSpPr/>
          <p:nvPr/>
        </p:nvGrpSpPr>
        <p:grpSpPr>
          <a:xfrm>
            <a:off x="375252" y="361057"/>
            <a:ext cx="11390418" cy="1047497"/>
            <a:chOff x="375252" y="564257"/>
            <a:chExt cx="11390418" cy="1047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8A532F-0F14-1405-311F-C00AB44C62F6}"/>
                </a:ext>
              </a:extLst>
            </p:cNvPr>
            <p:cNvSpPr txBox="1"/>
            <p:nvPr/>
          </p:nvSpPr>
          <p:spPr>
            <a:xfrm>
              <a:off x="375252" y="820609"/>
              <a:ext cx="2989921" cy="52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파일 업로드 </a:t>
              </a:r>
              <a:r>
                <a:rPr lang="en-US" altLang="ko-KR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&amp; </a:t>
              </a:r>
              <a:r>
                <a:rPr lang="ko-KR" altLang="en-US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다운로드</a:t>
              </a:r>
              <a:endParaRPr lang="en-US" altLang="ko-KR" sz="24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FF5D-B8C3-3D9D-F007-D9C7B7D6B326}"/>
                </a:ext>
              </a:extLst>
            </p:cNvPr>
            <p:cNvSpPr txBox="1"/>
            <p:nvPr/>
          </p:nvSpPr>
          <p:spPr>
            <a:xfrm>
              <a:off x="11114530" y="564257"/>
              <a:ext cx="651140" cy="34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545FA2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강현수</a:t>
              </a:r>
              <a:endParaRPr lang="en-US" altLang="ko-KR" sz="1400" dirty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49709-68B9-56E9-16CA-7CD9D9153FA1}"/>
                </a:ext>
              </a:extLst>
            </p:cNvPr>
            <p:cNvSpPr txBox="1"/>
            <p:nvPr/>
          </p:nvSpPr>
          <p:spPr>
            <a:xfrm>
              <a:off x="375252" y="598723"/>
              <a:ext cx="2281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04. Creating File Board System</a:t>
              </a:r>
              <a:endPara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ED7FACD-7589-7452-34B2-0D2551FA3BB6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45" y="742302"/>
              <a:ext cx="83830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4000">
                    <a:srgbClr val="A9AFD1"/>
                  </a:gs>
                  <a:gs pos="100000">
                    <a:srgbClr val="545FA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E0FBD0-8EB3-6157-BAF0-8B54359DD6D7}"/>
                </a:ext>
              </a:extLst>
            </p:cNvPr>
            <p:cNvSpPr txBox="1"/>
            <p:nvPr/>
          </p:nvSpPr>
          <p:spPr>
            <a:xfrm>
              <a:off x="375252" y="1334755"/>
              <a:ext cx="75520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파일과 게시글의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id 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유무검사후 확장자를 검사하여 다운로드를 가능하게 한다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 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또한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 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파일 다운로드시 다운로드 수 가 증가한다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C307CB-1BC2-0FB8-6CB2-F80B57FE6C26}"/>
              </a:ext>
            </a:extLst>
          </p:cNvPr>
          <p:cNvGrpSpPr/>
          <p:nvPr/>
        </p:nvGrpSpPr>
        <p:grpSpPr>
          <a:xfrm>
            <a:off x="781964" y="1693506"/>
            <a:ext cx="3120543" cy="308767"/>
            <a:chOff x="1478387" y="2253623"/>
            <a:chExt cx="2626360" cy="27699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B0A7920-1496-1A53-E248-15F55C451265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010BB9-7788-E737-7182-CDE353C64A45}"/>
                </a:ext>
              </a:extLst>
            </p:cNvPr>
            <p:cNvSpPr txBox="1"/>
            <p:nvPr/>
          </p:nvSpPr>
          <p:spPr>
            <a:xfrm>
              <a:off x="2125454" y="2267872"/>
              <a:ext cx="1033714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        Controller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EE69F5B-ECEF-5B8A-C59E-3F6B5AA6ECDE}"/>
              </a:ext>
            </a:extLst>
          </p:cNvPr>
          <p:cNvGrpSpPr/>
          <p:nvPr/>
        </p:nvGrpSpPr>
        <p:grpSpPr>
          <a:xfrm>
            <a:off x="8221404" y="1700927"/>
            <a:ext cx="3120543" cy="308767"/>
            <a:chOff x="1478387" y="2253623"/>
            <a:chExt cx="2626360" cy="276999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0314F70-A728-2F5C-7288-7B4A6669F8FB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26AC59-20E5-83CE-FD05-B56394181647}"/>
                </a:ext>
              </a:extLst>
            </p:cNvPr>
            <p:cNvSpPr txBox="1"/>
            <p:nvPr/>
          </p:nvSpPr>
          <p:spPr>
            <a:xfrm>
              <a:off x="2642413" y="2280380"/>
              <a:ext cx="431996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Web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B6871C-4050-1173-051A-4DC68F41A4A2}"/>
              </a:ext>
            </a:extLst>
          </p:cNvPr>
          <p:cNvSpPr txBox="1"/>
          <p:nvPr/>
        </p:nvSpPr>
        <p:spPr>
          <a:xfrm>
            <a:off x="938982" y="4994235"/>
            <a:ext cx="2630848" cy="789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id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file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유무를 검사하고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mimeType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파일의 유형을 알아내서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파일 이름으로 다운로드가 가능하게 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4D7DE5-B271-2451-6DB9-2600192E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0864" y="2145737"/>
            <a:ext cx="3205842" cy="2624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04C71E5-E746-08FA-4946-FA1C52774AE1}"/>
              </a:ext>
            </a:extLst>
          </p:cNvPr>
          <p:cNvGrpSpPr/>
          <p:nvPr/>
        </p:nvGrpSpPr>
        <p:grpSpPr>
          <a:xfrm>
            <a:off x="4513514" y="1687561"/>
            <a:ext cx="3120543" cy="308767"/>
            <a:chOff x="1478387" y="2253623"/>
            <a:chExt cx="2626360" cy="27699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EF62B1B-AD44-CAB7-DF9B-0EE15FA649BB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886D4B-0BDB-C74B-7E30-C3D7FE3F9934}"/>
                </a:ext>
              </a:extLst>
            </p:cNvPr>
            <p:cNvSpPr txBox="1"/>
            <p:nvPr/>
          </p:nvSpPr>
          <p:spPr>
            <a:xfrm>
              <a:off x="2158009" y="2274530"/>
              <a:ext cx="1074189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        JavaScript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2C8196-E77D-F554-4E65-DBEC5CC45F2B}"/>
              </a:ext>
            </a:extLst>
          </p:cNvPr>
          <p:cNvSpPr txBox="1"/>
          <p:nvPr/>
        </p:nvSpPr>
        <p:spPr>
          <a:xfrm>
            <a:off x="4928279" y="4965019"/>
            <a:ext cx="2291012" cy="549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파일 다운로드시 해당하는 게시물의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다운로드 수가 증가한다</a:t>
            </a:r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3EC889-3919-3566-BA97-CD7EBC6F3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4136" y="3208202"/>
            <a:ext cx="2731376" cy="968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3CB539-97F1-2372-CA94-8BB3371C40A6}"/>
              </a:ext>
            </a:extLst>
          </p:cNvPr>
          <p:cNvSpPr txBox="1"/>
          <p:nvPr/>
        </p:nvSpPr>
        <p:spPr>
          <a:xfrm>
            <a:off x="9178425" y="4243485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파일 다운로드 화면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E32D76B9-CD3F-7804-6016-33F8E7E136C7}"/>
              </a:ext>
            </a:extLst>
          </p:cNvPr>
          <p:cNvSpPr/>
          <p:nvPr/>
        </p:nvSpPr>
        <p:spPr>
          <a:xfrm rot="10800000">
            <a:off x="9722220" y="4762254"/>
            <a:ext cx="235208" cy="202765"/>
          </a:xfrm>
          <a:prstGeom prst="triangle">
            <a:avLst/>
          </a:prstGeom>
          <a:solidFill>
            <a:srgbClr val="545FA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67997A0-CDB7-983D-6F04-DE0C9980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810" y="2167401"/>
            <a:ext cx="3896028" cy="298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5F0412F-112E-B783-D417-98F34078F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810" y="5240750"/>
            <a:ext cx="3896028" cy="296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0DCB914-FDF3-1AB0-3689-EBB8B0BF3E64}"/>
              </a:ext>
            </a:extLst>
          </p:cNvPr>
          <p:cNvSpPr txBox="1"/>
          <p:nvPr/>
        </p:nvSpPr>
        <p:spPr>
          <a:xfrm>
            <a:off x="9093466" y="2562164"/>
            <a:ext cx="1492717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파일 다운로드 전 화면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5D18A6-ED93-2D31-8412-9B5856CB925D}"/>
              </a:ext>
            </a:extLst>
          </p:cNvPr>
          <p:cNvSpPr txBox="1"/>
          <p:nvPr/>
        </p:nvSpPr>
        <p:spPr>
          <a:xfrm>
            <a:off x="9093466" y="5643045"/>
            <a:ext cx="1492717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파일 다운로드 후 화면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642CA9-1E72-79A3-0BB0-19B410487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8137" r="65659" b="-11890"/>
          <a:stretch/>
        </p:blipFill>
        <p:spPr>
          <a:xfrm>
            <a:off x="8442741" y="2084156"/>
            <a:ext cx="1006060" cy="536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6D24270-E780-E480-1FB7-A995BFC7516A}"/>
              </a:ext>
            </a:extLst>
          </p:cNvPr>
          <p:cNvCxnSpPr>
            <a:cxnSpLocks/>
          </p:cNvCxnSpPr>
          <p:nvPr/>
        </p:nvCxnSpPr>
        <p:spPr>
          <a:xfrm>
            <a:off x="8945771" y="2465899"/>
            <a:ext cx="8818" cy="792229"/>
          </a:xfrm>
          <a:prstGeom prst="straightConnector1">
            <a:avLst/>
          </a:prstGeom>
          <a:ln>
            <a:solidFill>
              <a:srgbClr val="545F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744F8E6-5447-ADC9-4C3E-7C0E55037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3" t="7910" r="31190" b="-708"/>
          <a:stretch/>
        </p:blipFill>
        <p:spPr>
          <a:xfrm>
            <a:off x="9920436" y="2083565"/>
            <a:ext cx="719704" cy="466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6C0605-0EBF-BB14-50A5-E6B86CDF5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8" t="3254" r="30758" b="-1"/>
          <a:stretch/>
        </p:blipFill>
        <p:spPr>
          <a:xfrm>
            <a:off x="9957428" y="5135257"/>
            <a:ext cx="764680" cy="475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83BB48-479D-7EB5-A638-CFC45FCC38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-116" b="-86"/>
          <a:stretch/>
        </p:blipFill>
        <p:spPr>
          <a:xfrm>
            <a:off x="489629" y="2145737"/>
            <a:ext cx="3718229" cy="2616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0BAC73-4591-8B71-E210-0F8AFAA53DB1}"/>
              </a:ext>
            </a:extLst>
          </p:cNvPr>
          <p:cNvSpPr txBox="1"/>
          <p:nvPr/>
        </p:nvSpPr>
        <p:spPr>
          <a:xfrm>
            <a:off x="8557814" y="2762570"/>
            <a:ext cx="546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545FA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클릭</a:t>
            </a:r>
            <a:endParaRPr lang="en-US" altLang="ko-KR" sz="1000" dirty="0">
              <a:solidFill>
                <a:srgbClr val="545FA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42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BEBE1F2-6E19-6073-D076-1F9371584593}"/>
              </a:ext>
            </a:extLst>
          </p:cNvPr>
          <p:cNvSpPr/>
          <p:nvPr/>
        </p:nvSpPr>
        <p:spPr>
          <a:xfrm>
            <a:off x="506543" y="3171409"/>
            <a:ext cx="11259127" cy="1155151"/>
          </a:xfrm>
          <a:prstGeom prst="rightArrow">
            <a:avLst/>
          </a:prstGeom>
          <a:solidFill>
            <a:srgbClr val="545FA2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0A3A5C3-4DA3-ED2D-0FBA-06D25EDEE443}"/>
              </a:ext>
            </a:extLst>
          </p:cNvPr>
          <p:cNvGrpSpPr/>
          <p:nvPr/>
        </p:nvGrpSpPr>
        <p:grpSpPr>
          <a:xfrm>
            <a:off x="375252" y="361057"/>
            <a:ext cx="11390418" cy="1047497"/>
            <a:chOff x="375252" y="564257"/>
            <a:chExt cx="11390418" cy="1047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8A532F-0F14-1405-311F-C00AB44C62F6}"/>
                </a:ext>
              </a:extLst>
            </p:cNvPr>
            <p:cNvSpPr txBox="1"/>
            <p:nvPr/>
          </p:nvSpPr>
          <p:spPr>
            <a:xfrm>
              <a:off x="375252" y="820609"/>
              <a:ext cx="2185214" cy="52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게시글 추천 기능</a:t>
              </a:r>
              <a:endParaRPr lang="en-US" altLang="ko-KR" sz="24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FF5D-B8C3-3D9D-F007-D9C7B7D6B326}"/>
                </a:ext>
              </a:extLst>
            </p:cNvPr>
            <p:cNvSpPr txBox="1"/>
            <p:nvPr/>
          </p:nvSpPr>
          <p:spPr>
            <a:xfrm>
              <a:off x="11114530" y="564257"/>
              <a:ext cx="651140" cy="34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545FA2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강현수</a:t>
              </a:r>
              <a:endParaRPr lang="en-US" altLang="ko-KR" sz="1400" dirty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49709-68B9-56E9-16CA-7CD9D9153FA1}"/>
                </a:ext>
              </a:extLst>
            </p:cNvPr>
            <p:cNvSpPr txBox="1"/>
            <p:nvPr/>
          </p:nvSpPr>
          <p:spPr>
            <a:xfrm>
              <a:off x="375252" y="598723"/>
              <a:ext cx="2281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04. Creating File Board System</a:t>
              </a:r>
              <a:endPara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ED7FACD-7589-7452-34B2-0D2551FA3BB6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45" y="742302"/>
              <a:ext cx="83830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4000">
                    <a:srgbClr val="A9AFD1"/>
                  </a:gs>
                  <a:gs pos="100000">
                    <a:srgbClr val="545FA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E0FBD0-8EB3-6157-BAF0-8B54359DD6D7}"/>
                </a:ext>
              </a:extLst>
            </p:cNvPr>
            <p:cNvSpPr txBox="1"/>
            <p:nvPr/>
          </p:nvSpPr>
          <p:spPr>
            <a:xfrm>
              <a:off x="375252" y="1334755"/>
              <a:ext cx="4132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userId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와 </a:t>
              </a:r>
              <a:r>
                <a:rPr lang="en-US" altLang="ko-KR" sz="12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boardId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를 데이터를 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ajax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로 넘겨서 추천 수를 증감한다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4C71E5-E746-08FA-4946-FA1C52774AE1}"/>
              </a:ext>
            </a:extLst>
          </p:cNvPr>
          <p:cNvGrpSpPr/>
          <p:nvPr/>
        </p:nvGrpSpPr>
        <p:grpSpPr>
          <a:xfrm>
            <a:off x="2669360" y="1742698"/>
            <a:ext cx="6853279" cy="308767"/>
            <a:chOff x="1478387" y="2253623"/>
            <a:chExt cx="2626360" cy="27699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EF62B1B-AD44-CAB7-DF9B-0EE15FA649BB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886D4B-0BDB-C74B-7E30-C3D7FE3F9934}"/>
                </a:ext>
              </a:extLst>
            </p:cNvPr>
            <p:cNvSpPr txBox="1"/>
            <p:nvPr/>
          </p:nvSpPr>
          <p:spPr>
            <a:xfrm>
              <a:off x="2489588" y="2279863"/>
              <a:ext cx="1074189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        JavaScript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D412ED6-0462-9522-7BCF-7AA37940D460}"/>
              </a:ext>
            </a:extLst>
          </p:cNvPr>
          <p:cNvGrpSpPr/>
          <p:nvPr/>
        </p:nvGrpSpPr>
        <p:grpSpPr>
          <a:xfrm>
            <a:off x="676207" y="2339185"/>
            <a:ext cx="10695084" cy="3901406"/>
            <a:chOff x="750964" y="2339185"/>
            <a:chExt cx="10695084" cy="3901406"/>
          </a:xfrm>
        </p:grpSpPr>
        <p:sp>
          <p:nvSpPr>
            <p:cNvPr id="25" name="왼쪽 대괄호 24">
              <a:extLst>
                <a:ext uri="{FF2B5EF4-FFF2-40B4-BE49-F238E27FC236}">
                  <a16:creationId xmlns:a16="http://schemas.microsoft.com/office/drawing/2014/main" id="{E71380A8-3AD4-E7E7-E8E9-E16B8504C79D}"/>
                </a:ext>
              </a:extLst>
            </p:cNvPr>
            <p:cNvSpPr/>
            <p:nvPr/>
          </p:nvSpPr>
          <p:spPr>
            <a:xfrm rot="5400000">
              <a:off x="6029272" y="1376667"/>
              <a:ext cx="163265" cy="2759571"/>
            </a:xfrm>
            <a:prstGeom prst="leftBracket">
              <a:avLst/>
            </a:prstGeom>
            <a:ln>
              <a:solidFill>
                <a:srgbClr val="545F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6871C-4050-1173-051A-4DC68F41A4A2}"/>
                </a:ext>
              </a:extLst>
            </p:cNvPr>
            <p:cNvSpPr txBox="1"/>
            <p:nvPr/>
          </p:nvSpPr>
          <p:spPr>
            <a:xfrm>
              <a:off x="8872570" y="5210694"/>
              <a:ext cx="2501005" cy="54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userId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en-US" altLang="ko-KR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boardId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데이터로 넘겨서</a:t>
              </a:r>
              <a:endPara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현재 게시글의 추천 개수를 보여준다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B37320-68D7-D102-86B9-A4AEA604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55128" y="2415777"/>
              <a:ext cx="2590920" cy="26548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2C8196-E77D-F554-4E65-DBEC5CC45F2B}"/>
                </a:ext>
              </a:extLst>
            </p:cNvPr>
            <p:cNvSpPr txBox="1"/>
            <p:nvPr/>
          </p:nvSpPr>
          <p:spPr>
            <a:xfrm>
              <a:off x="779811" y="5210694"/>
              <a:ext cx="2505815" cy="1029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추천 버튼이 클릭 되었을 때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ko-KR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userId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en-US" altLang="ko-KR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boardId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데이터로 넘겨서</a:t>
              </a:r>
              <a:endPara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현재 이 게시글을 추천한 유저인지</a:t>
              </a:r>
              <a:endPara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확인하여 추천 수를 증감한다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2FD45B-EC59-17EA-5980-855ADD7B1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75707" y="2812476"/>
              <a:ext cx="2275499" cy="20647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D408E8-8171-CD99-602A-A278C4EF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26181" y="2793038"/>
              <a:ext cx="2272856" cy="20628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23FDFE-680A-5B57-3A08-0EBCDFD2A2A7}"/>
                </a:ext>
              </a:extLst>
            </p:cNvPr>
            <p:cNvSpPr txBox="1"/>
            <p:nvPr/>
          </p:nvSpPr>
          <p:spPr>
            <a:xfrm>
              <a:off x="5799496" y="3602284"/>
              <a:ext cx="661814" cy="30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DC7C88-5455-5429-C026-B09790C84FD8}"/>
                </a:ext>
              </a:extLst>
            </p:cNvPr>
            <p:cNvSpPr txBox="1"/>
            <p:nvPr/>
          </p:nvSpPr>
          <p:spPr>
            <a:xfrm>
              <a:off x="6922987" y="5196722"/>
              <a:ext cx="923651" cy="30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추천 수 </a:t>
              </a:r>
              <a:r>
                <a:rPr lang="ko-KR" altLang="en-US" sz="12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감소</a:t>
              </a:r>
              <a:endParaRPr lang="en-US" altLang="ko-KR" sz="12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23037F6-06C2-0DE0-973A-BE0F054CA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0964" y="2429281"/>
              <a:ext cx="2590920" cy="26482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52A4FB-B43C-CD9F-1B38-A34D4A7F2D1E}"/>
                </a:ext>
              </a:extLst>
            </p:cNvPr>
            <p:cNvSpPr txBox="1"/>
            <p:nvPr/>
          </p:nvSpPr>
          <p:spPr>
            <a:xfrm>
              <a:off x="3579073" y="5196722"/>
              <a:ext cx="2495565" cy="30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추천 수 </a:t>
              </a:r>
              <a:r>
                <a:rPr lang="ko-KR" altLang="en-US" sz="12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증가</a:t>
              </a:r>
              <a:endParaRPr lang="en-US" altLang="ko-KR" sz="12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3F841E-6D62-AB50-E5E4-5E9992F51414}"/>
                </a:ext>
              </a:extLst>
            </p:cNvPr>
            <p:cNvSpPr txBox="1"/>
            <p:nvPr/>
          </p:nvSpPr>
          <p:spPr>
            <a:xfrm>
              <a:off x="3109912" y="2339185"/>
              <a:ext cx="6096000" cy="309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userId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en-US" altLang="ko-KR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boardId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데이터로 넘겨서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575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90A3A5C3-4DA3-ED2D-0FBA-06D25EDEE443}"/>
              </a:ext>
            </a:extLst>
          </p:cNvPr>
          <p:cNvGrpSpPr/>
          <p:nvPr/>
        </p:nvGrpSpPr>
        <p:grpSpPr>
          <a:xfrm>
            <a:off x="375252" y="361057"/>
            <a:ext cx="11390418" cy="1047497"/>
            <a:chOff x="375252" y="564257"/>
            <a:chExt cx="11390418" cy="1047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8A532F-0F14-1405-311F-C00AB44C62F6}"/>
                </a:ext>
              </a:extLst>
            </p:cNvPr>
            <p:cNvSpPr txBox="1"/>
            <p:nvPr/>
          </p:nvSpPr>
          <p:spPr>
            <a:xfrm>
              <a:off x="375252" y="820609"/>
              <a:ext cx="2185214" cy="52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게시글 추천 기능</a:t>
              </a:r>
              <a:endParaRPr lang="en-US" altLang="ko-KR" sz="24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FF5D-B8C3-3D9D-F007-D9C7B7D6B326}"/>
                </a:ext>
              </a:extLst>
            </p:cNvPr>
            <p:cNvSpPr txBox="1"/>
            <p:nvPr/>
          </p:nvSpPr>
          <p:spPr>
            <a:xfrm>
              <a:off x="11114530" y="564257"/>
              <a:ext cx="651140" cy="34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545FA2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강현수</a:t>
              </a:r>
              <a:endParaRPr lang="en-US" altLang="ko-KR" sz="1400" dirty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49709-68B9-56E9-16CA-7CD9D9153FA1}"/>
                </a:ext>
              </a:extLst>
            </p:cNvPr>
            <p:cNvSpPr txBox="1"/>
            <p:nvPr/>
          </p:nvSpPr>
          <p:spPr>
            <a:xfrm>
              <a:off x="375252" y="598723"/>
              <a:ext cx="2281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04. Creating File Board System</a:t>
              </a:r>
              <a:endPara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ED7FACD-7589-7452-34B2-0D2551FA3BB6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45" y="742302"/>
              <a:ext cx="83830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4000">
                    <a:srgbClr val="A9AFD1"/>
                  </a:gs>
                  <a:gs pos="100000">
                    <a:srgbClr val="545FA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E0FBD0-8EB3-6157-BAF0-8B54359DD6D7}"/>
                </a:ext>
              </a:extLst>
            </p:cNvPr>
            <p:cNvSpPr txBox="1"/>
            <p:nvPr/>
          </p:nvSpPr>
          <p:spPr>
            <a:xfrm>
              <a:off x="375252" y="1334755"/>
              <a:ext cx="4132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userId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와 </a:t>
              </a:r>
              <a:r>
                <a:rPr lang="en-US" altLang="ko-KR" sz="12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boardId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를 데이터를 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ajax</a:t>
              </a:r>
              <a:r>
                <a:rPr lang="ko-KR" altLang="en-US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로 넘겨서 추천 수를 증감한다</a:t>
              </a:r>
              <a:r>
                <a:rPr lang="en-US" altLang="ko-KR" sz="1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</a:t>
              </a:r>
            </a:p>
          </p:txBody>
        </p:sp>
      </p:grp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E32D76B9-CD3F-7804-6016-33F8E7E136C7}"/>
              </a:ext>
            </a:extLst>
          </p:cNvPr>
          <p:cNvSpPr/>
          <p:nvPr/>
        </p:nvSpPr>
        <p:spPr>
          <a:xfrm rot="10800000">
            <a:off x="5978394" y="3912935"/>
            <a:ext cx="235208" cy="215507"/>
          </a:xfrm>
          <a:prstGeom prst="triangle">
            <a:avLst/>
          </a:prstGeom>
          <a:solidFill>
            <a:srgbClr val="545FA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DCB914-FDF3-1AB0-3689-EBB8B0BF3E64}"/>
              </a:ext>
            </a:extLst>
          </p:cNvPr>
          <p:cNvSpPr txBox="1"/>
          <p:nvPr/>
        </p:nvSpPr>
        <p:spPr>
          <a:xfrm>
            <a:off x="4718059" y="3054428"/>
            <a:ext cx="2755884" cy="549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버튼 클릭 </a:t>
            </a:r>
            <a:r>
              <a:rPr lang="ko-KR" altLang="en-US" sz="12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화면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수 </a:t>
            </a:r>
            <a:r>
              <a:rPr lang="en-US" altLang="ko-KR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0, </a:t>
            </a:r>
            <a:r>
              <a:rPr lang="ko-KR" altLang="en-US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아이콘 투명 </a:t>
            </a:r>
            <a:r>
              <a:rPr lang="en-US" altLang="ko-KR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thumbs-up)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5D18A6-ED93-2D31-8412-9B5856CB925D}"/>
              </a:ext>
            </a:extLst>
          </p:cNvPr>
          <p:cNvSpPr txBox="1"/>
          <p:nvPr/>
        </p:nvSpPr>
        <p:spPr>
          <a:xfrm>
            <a:off x="4670773" y="5097957"/>
            <a:ext cx="2850460" cy="549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버튼 클릭 </a:t>
            </a:r>
            <a:r>
              <a:rPr lang="ko-KR" altLang="en-US" sz="1200" dirty="0">
                <a:solidFill>
                  <a:srgbClr val="545FA2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후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화면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수 증가</a:t>
            </a:r>
            <a:r>
              <a:rPr lang="en-US" altLang="ko-KR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아이콘 </a:t>
            </a:r>
            <a:r>
              <a:rPr lang="en-US" altLang="ko-KR" sz="1200" dirty="0">
                <a:solidFill>
                  <a:srgbClr val="545FA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thumbs-up-fill)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949A16-C9B4-BFD5-470B-0AC3370019B6}"/>
              </a:ext>
            </a:extLst>
          </p:cNvPr>
          <p:cNvGrpSpPr/>
          <p:nvPr/>
        </p:nvGrpSpPr>
        <p:grpSpPr>
          <a:xfrm>
            <a:off x="2731445" y="2304848"/>
            <a:ext cx="6791194" cy="686148"/>
            <a:chOff x="8101099" y="2001187"/>
            <a:chExt cx="3570329" cy="36072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67997A0-CDB7-983D-6F04-DE0C9980E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1099" y="2047488"/>
              <a:ext cx="3570329" cy="2681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047560B-2051-9386-3FBA-D7530CF3F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79" t="1" r="15315" b="-1"/>
            <a:stretch/>
          </p:blipFill>
          <p:spPr>
            <a:xfrm>
              <a:off x="10524873" y="2001187"/>
              <a:ext cx="696770" cy="3607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A36C9D-0ACF-D569-A313-B7E2819108E8}"/>
              </a:ext>
            </a:extLst>
          </p:cNvPr>
          <p:cNvGrpSpPr/>
          <p:nvPr/>
        </p:nvGrpSpPr>
        <p:grpSpPr>
          <a:xfrm>
            <a:off x="2683647" y="4302640"/>
            <a:ext cx="6838992" cy="646637"/>
            <a:chOff x="8135123" y="3968831"/>
            <a:chExt cx="3570329" cy="33758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5F0412F-112E-B783-D417-98F34078F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5123" y="4009024"/>
              <a:ext cx="3570329" cy="2659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445267C-04AF-992F-B600-48BA42D84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44" t="-1" r="14232" b="-1"/>
            <a:stretch/>
          </p:blipFill>
          <p:spPr>
            <a:xfrm>
              <a:off x="10546849" y="3968831"/>
              <a:ext cx="730751" cy="3375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CA4C62-8276-DC60-95C7-DA560F46B402}"/>
              </a:ext>
            </a:extLst>
          </p:cNvPr>
          <p:cNvGrpSpPr/>
          <p:nvPr/>
        </p:nvGrpSpPr>
        <p:grpSpPr>
          <a:xfrm>
            <a:off x="2669360" y="1742698"/>
            <a:ext cx="6853279" cy="308767"/>
            <a:chOff x="1478387" y="2253623"/>
            <a:chExt cx="2626360" cy="27699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3858B21-7632-4118-1281-A3CE49C270C1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6BEFC8-F463-EE0F-A494-5B056222E480}"/>
                </a:ext>
              </a:extLst>
            </p:cNvPr>
            <p:cNvSpPr txBox="1"/>
            <p:nvPr/>
          </p:nvSpPr>
          <p:spPr>
            <a:xfrm>
              <a:off x="2693215" y="2279863"/>
              <a:ext cx="196703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Web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447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90A3A5C3-4DA3-ED2D-0FBA-06D25EDEE443}"/>
              </a:ext>
            </a:extLst>
          </p:cNvPr>
          <p:cNvGrpSpPr/>
          <p:nvPr/>
        </p:nvGrpSpPr>
        <p:grpSpPr>
          <a:xfrm>
            <a:off x="375252" y="361057"/>
            <a:ext cx="11390418" cy="1047497"/>
            <a:chOff x="375252" y="564257"/>
            <a:chExt cx="11390418" cy="10474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8A532F-0F14-1405-311F-C00AB44C62F6}"/>
                </a:ext>
              </a:extLst>
            </p:cNvPr>
            <p:cNvSpPr txBox="1"/>
            <p:nvPr/>
          </p:nvSpPr>
          <p:spPr>
            <a:xfrm>
              <a:off x="375252" y="820609"/>
              <a:ext cx="3119765" cy="52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자료실 </a:t>
              </a:r>
              <a:r>
                <a:rPr lang="ko-KR" altLang="en-US" sz="2400" dirty="0" err="1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페이징</a:t>
              </a:r>
              <a:r>
                <a:rPr lang="en-US" altLang="ko-KR" sz="2400" dirty="0">
                  <a:solidFill>
                    <a:srgbClr val="545FA2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(Paging)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FF5D-B8C3-3D9D-F007-D9C7B7D6B326}"/>
                </a:ext>
              </a:extLst>
            </p:cNvPr>
            <p:cNvSpPr txBox="1"/>
            <p:nvPr/>
          </p:nvSpPr>
          <p:spPr>
            <a:xfrm>
              <a:off x="11114530" y="564257"/>
              <a:ext cx="651140" cy="34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rgbClr val="545FA2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강현수</a:t>
              </a:r>
              <a:endParaRPr lang="en-US" altLang="ko-KR" sz="1400" dirty="0">
                <a:solidFill>
                  <a:srgbClr val="545FA2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049709-68B9-56E9-16CA-7CD9D9153FA1}"/>
                </a:ext>
              </a:extLst>
            </p:cNvPr>
            <p:cNvSpPr txBox="1"/>
            <p:nvPr/>
          </p:nvSpPr>
          <p:spPr>
            <a:xfrm>
              <a:off x="375252" y="598723"/>
              <a:ext cx="2281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04. Creating File Board System</a:t>
              </a:r>
              <a:endPara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ED7FACD-7589-7452-34B2-0D2551FA3BB6}"/>
                </a:ext>
              </a:extLst>
            </p:cNvPr>
            <p:cNvCxnSpPr>
              <a:cxnSpLocks/>
            </p:cNvCxnSpPr>
            <p:nvPr/>
          </p:nvCxnSpPr>
          <p:spPr>
            <a:xfrm>
              <a:off x="2731445" y="742302"/>
              <a:ext cx="8383085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4000">
                    <a:srgbClr val="A9AFD1"/>
                  </a:gs>
                  <a:gs pos="100000">
                    <a:srgbClr val="545FA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E0FBD0-8EB3-6157-BAF0-8B54359DD6D7}"/>
                </a:ext>
              </a:extLst>
            </p:cNvPr>
            <p:cNvSpPr txBox="1"/>
            <p:nvPr/>
          </p:nvSpPr>
          <p:spPr>
            <a:xfrm>
              <a:off x="375252" y="133475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EE69F5B-ECEF-5B8A-C59E-3F6B5AA6ECDE}"/>
              </a:ext>
            </a:extLst>
          </p:cNvPr>
          <p:cNvGrpSpPr/>
          <p:nvPr/>
        </p:nvGrpSpPr>
        <p:grpSpPr>
          <a:xfrm>
            <a:off x="7957018" y="1742698"/>
            <a:ext cx="3120543" cy="308767"/>
            <a:chOff x="1478387" y="2253623"/>
            <a:chExt cx="2626360" cy="276999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0314F70-A728-2F5C-7288-7B4A6669F8FB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26AC59-20E5-83CE-FD05-B56394181647}"/>
                </a:ext>
              </a:extLst>
            </p:cNvPr>
            <p:cNvSpPr txBox="1"/>
            <p:nvPr/>
          </p:nvSpPr>
          <p:spPr>
            <a:xfrm>
              <a:off x="2575568" y="2280095"/>
              <a:ext cx="431996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Web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4C71E5-E746-08FA-4946-FA1C52774AE1}"/>
              </a:ext>
            </a:extLst>
          </p:cNvPr>
          <p:cNvGrpSpPr/>
          <p:nvPr/>
        </p:nvGrpSpPr>
        <p:grpSpPr>
          <a:xfrm>
            <a:off x="1379636" y="1832069"/>
            <a:ext cx="5710693" cy="308767"/>
            <a:chOff x="1478387" y="2253623"/>
            <a:chExt cx="2626360" cy="27699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EF62B1B-AD44-CAB7-DF9B-0EE15FA649BB}"/>
                </a:ext>
              </a:extLst>
            </p:cNvPr>
            <p:cNvSpPr/>
            <p:nvPr/>
          </p:nvSpPr>
          <p:spPr>
            <a:xfrm>
              <a:off x="1478387" y="2253623"/>
              <a:ext cx="2626360" cy="276999"/>
            </a:xfrm>
            <a:prstGeom prst="roundRect">
              <a:avLst>
                <a:gd name="adj" fmla="val 36840"/>
              </a:avLst>
            </a:prstGeom>
            <a:solidFill>
              <a:srgbClr val="545FA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886D4B-0BDB-C74B-7E30-C3D7FE3F9934}"/>
                </a:ext>
              </a:extLst>
            </p:cNvPr>
            <p:cNvSpPr txBox="1"/>
            <p:nvPr/>
          </p:nvSpPr>
          <p:spPr>
            <a:xfrm>
              <a:off x="2433652" y="2278462"/>
              <a:ext cx="449117" cy="24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      Service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706A35-53DD-B366-C83D-7B4E3FA72C91}"/>
              </a:ext>
            </a:extLst>
          </p:cNvPr>
          <p:cNvGrpSpPr/>
          <p:nvPr/>
        </p:nvGrpSpPr>
        <p:grpSpPr>
          <a:xfrm>
            <a:off x="254623" y="2313178"/>
            <a:ext cx="6981633" cy="4068212"/>
            <a:chOff x="233337" y="2313178"/>
            <a:chExt cx="6981633" cy="40682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B6871C-4050-1173-051A-4DC68F41A4A2}"/>
                </a:ext>
              </a:extLst>
            </p:cNvPr>
            <p:cNvSpPr txBox="1"/>
            <p:nvPr/>
          </p:nvSpPr>
          <p:spPr>
            <a:xfrm>
              <a:off x="233337" y="5831624"/>
              <a:ext cx="4136069" cy="549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Page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수와 </a:t>
              </a:r>
              <a:r>
                <a:rPr lang="en-US" altLang="ko-KR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appId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받아와서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Page 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개수 검사 후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해당 게임 자료실에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게시글이 없으면 </a:t>
              </a:r>
              <a:r>
                <a:rPr lang="en-US" altLang="ko-KR" sz="12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fromRow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설정한다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B37320-68D7-D102-86B9-A4AEA604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9666" y="2313178"/>
              <a:ext cx="2563411" cy="34320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23FDFE-680A-5B57-3A08-0EBCDFD2A2A7}"/>
                </a:ext>
              </a:extLst>
            </p:cNvPr>
            <p:cNvSpPr txBox="1"/>
            <p:nvPr/>
          </p:nvSpPr>
          <p:spPr>
            <a:xfrm>
              <a:off x="3771407" y="4116953"/>
              <a:ext cx="3443563" cy="30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페이지의 시작 과 끝을 설정하고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모델로 값을 넘겨준다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17FB27A-E62C-340C-9EBE-45AC3B7E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22649" y="2350749"/>
              <a:ext cx="3341078" cy="16898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10FF39F-53CC-80CF-B3B6-96E080798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132" y="2261378"/>
            <a:ext cx="4056113" cy="2335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CBA0F3-4E36-211C-7EE6-215A61399FEF}"/>
              </a:ext>
            </a:extLst>
          </p:cNvPr>
          <p:cNvSpPr txBox="1"/>
          <p:nvPr/>
        </p:nvSpPr>
        <p:spPr>
          <a:xfrm>
            <a:off x="8269506" y="4800779"/>
            <a:ext cx="2495565" cy="30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자료실 게시물 목록 </a:t>
            </a:r>
            <a:r>
              <a:rPr lang="ko-KR" altLang="en-US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페이징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화면</a:t>
            </a:r>
            <a:endParaRPr lang="en-US" altLang="ko-KR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3FB6B-BB27-E01B-489F-2B5CF4B327FF}"/>
              </a:ext>
            </a:extLst>
          </p:cNvPr>
          <p:cNvSpPr txBox="1"/>
          <p:nvPr/>
        </p:nvSpPr>
        <p:spPr>
          <a:xfrm>
            <a:off x="375252" y="1131555"/>
            <a:ext cx="7015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appId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별로 해당하는 게임에 자료 게시글을 읽어온다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게시글의 총 개수와 표시할 게시글의 숫자를 결정할 수 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648631-2B11-E1A4-AFEE-486C823CAA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2" t="93474" r="43765"/>
          <a:stretch/>
        </p:blipFill>
        <p:spPr>
          <a:xfrm>
            <a:off x="9101138" y="4426653"/>
            <a:ext cx="796185" cy="221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F259E3-CBB4-6E17-D1C2-6FB3F4877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00" b="86709"/>
          <a:stretch/>
        </p:blipFill>
        <p:spPr>
          <a:xfrm>
            <a:off x="10948555" y="2146422"/>
            <a:ext cx="817115" cy="408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376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4A2ABE5-040B-FB5C-1C48-83BD2C809A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892" y="732836"/>
            <a:ext cx="3160248" cy="729436"/>
          </a:xfrm>
        </p:spPr>
        <p:txBody>
          <a:bodyPr/>
          <a:lstStyle/>
          <a:p>
            <a:r>
              <a:rPr lang="ko-KR" altLang="en-US" sz="4400" dirty="0"/>
              <a:t>소감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C8725-BEE0-AF2D-7B16-57A5482FA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LJNK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0D489F-4F6F-6982-3500-682F42C200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A0909C-B4DA-934B-7569-25B584A242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1" y="1349532"/>
            <a:ext cx="3260833" cy="276999"/>
          </a:xfrm>
        </p:spPr>
        <p:txBody>
          <a:bodyPr/>
          <a:lstStyle/>
          <a:p>
            <a:r>
              <a:rPr lang="ko-KR" altLang="en-US" sz="2000" dirty="0"/>
              <a:t>프로젝트 활동을 하며 </a:t>
            </a:r>
            <a:r>
              <a:rPr lang="ko-KR" altLang="en-US" sz="2000" dirty="0" err="1"/>
              <a:t>느낀점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10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전왕근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2663512" cy="276999"/>
          </a:xfrm>
        </p:spPr>
        <p:txBody>
          <a:bodyPr/>
          <a:lstStyle/>
          <a:p>
            <a:r>
              <a:rPr lang="en-US" altLang="ko-KR" dirty="0"/>
              <a:t>SECURITY </a:t>
            </a:r>
            <a:r>
              <a:rPr lang="ko-KR" altLang="en-US" dirty="0"/>
              <a:t>설정 </a:t>
            </a:r>
            <a:r>
              <a:rPr lang="en-US" altLang="ko-KR" dirty="0"/>
              <a:t>– </a:t>
            </a:r>
            <a:r>
              <a:rPr lang="ko-KR" altLang="en-US" dirty="0"/>
              <a:t>접근 권한 설정 </a:t>
            </a: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415985" cy="276999"/>
          </a:xfrm>
        </p:spPr>
        <p:txBody>
          <a:bodyPr/>
          <a:lstStyle/>
          <a:p>
            <a:r>
              <a:rPr lang="en-US" altLang="ko-KR" dirty="0"/>
              <a:t>Security / User /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7697" y="1853738"/>
            <a:ext cx="2152997" cy="380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SECURITY</a:t>
            </a:r>
          </a:p>
          <a:p>
            <a:pPr algn="ctr"/>
            <a:br>
              <a:rPr lang="en-US" altLang="ko-KR" sz="20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USER</a:t>
            </a: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MYPAGE</a:t>
            </a:r>
          </a:p>
          <a:p>
            <a:pPr algn="ctr"/>
            <a:endParaRPr lang="ko-KR" altLang="en-US" sz="2000" b="1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8434" y="1687480"/>
            <a:ext cx="2152997" cy="380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b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b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WISH LIST</a:t>
            </a:r>
            <a:b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b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REVIEW BOARD</a:t>
            </a:r>
            <a:endParaRPr lang="ko-KR" altLang="en-US" sz="2000" b="1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7074" y="1853736"/>
            <a:ext cx="2668055" cy="380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COMMUNITY BOARD</a:t>
            </a:r>
          </a:p>
          <a:p>
            <a:b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 CRUD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RECOMMDEND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COMMENT</a:t>
            </a:r>
          </a:p>
          <a:p>
            <a:pPr marL="285750" indent="-285750" algn="ctr">
              <a:buFontTx/>
              <a:buChar char="-"/>
            </a:pPr>
            <a:endParaRPr lang="ko-KR" altLang="en-US" sz="2000" b="1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51279" y="2201479"/>
            <a:ext cx="2927855" cy="380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FILE BOARD</a:t>
            </a:r>
          </a:p>
          <a:p>
            <a:b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 CRUD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RECOMMEND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FILE UP/DOWNLOAD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PAGINATION</a:t>
            </a: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endParaRPr lang="ko-KR" altLang="en-US" sz="2000" b="1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742704" y="2159922"/>
            <a:ext cx="8147" cy="3424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31563" y="5378323"/>
            <a:ext cx="1801089" cy="36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전왕근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63760" y="5378321"/>
            <a:ext cx="1801089" cy="36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이정준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80584" y="5378322"/>
            <a:ext cx="1801089" cy="36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노승현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310922" y="5378324"/>
            <a:ext cx="1801089" cy="36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강현수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5511588" y="2159922"/>
            <a:ext cx="8147" cy="3424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648796" y="2159922"/>
            <a:ext cx="8147" cy="3424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6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93359" l="10000" r="90000">
                        <a14:foregroundMark x1="36000" y1="24609" x2="36000" y2="24609"/>
                        <a14:foregroundMark x1="28667" y1="43750" x2="28667" y2="43750"/>
                        <a14:foregroundMark x1="51444" y1="36523" x2="51444" y2="36523"/>
                        <a14:foregroundMark x1="67556" y1="11523" x2="67556" y2="11523"/>
                        <a14:foregroundMark x1="66111" y1="4492" x2="66111" y2="4492"/>
                        <a14:foregroundMark x1="76778" y1="42578" x2="76778" y2="42578"/>
                        <a14:foregroundMark x1="55333" y1="93359" x2="55333" y2="93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76" y="1494894"/>
            <a:ext cx="2247614" cy="1278643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11BA48-C93C-1B5B-6901-7A790CF5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120" y="1070120"/>
            <a:ext cx="5783044" cy="712787"/>
          </a:xfrm>
        </p:spPr>
        <p:txBody>
          <a:bodyPr/>
          <a:lstStyle/>
          <a:p>
            <a:r>
              <a:rPr lang="en-US" altLang="ko-KR" dirty="0"/>
              <a:t>SECURITY / USER / MYPAGE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26AD6-C5CC-E307-47E7-D02DD71C6A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8591" y="1671059"/>
            <a:ext cx="1986900" cy="276999"/>
          </a:xfrm>
        </p:spPr>
        <p:txBody>
          <a:bodyPr/>
          <a:lstStyle/>
          <a:p>
            <a:r>
              <a:rPr lang="en-US" altLang="ko-KR" dirty="0"/>
              <a:t>Security / User /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18008D-893C-820A-4D6C-7FB8FB8E1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FDEA1A-5CE9-CEAD-158A-FFE3DD61C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FF5AFEA-5969-2B1C-42FC-AB7F3FA1E9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MYPAGE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622F9B0-430C-D19D-D0C0-3561987CD3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전왕근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30" y="2078585"/>
            <a:ext cx="1377520" cy="137752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708091" y="2575054"/>
            <a:ext cx="3292119" cy="2861988"/>
            <a:chOff x="3991238" y="1895513"/>
            <a:chExt cx="4193703" cy="41937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67" b="95278" l="556" r="100000">
                          <a14:foregroundMark x1="1944" y1="26111" x2="1944" y2="2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238" y="1895513"/>
              <a:ext cx="4193703" cy="419370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865" y="2477193"/>
              <a:ext cx="3724102" cy="2249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49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전왕근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415985" cy="276999"/>
          </a:xfrm>
        </p:spPr>
        <p:txBody>
          <a:bodyPr/>
          <a:lstStyle/>
          <a:p>
            <a:r>
              <a:rPr lang="en-US" altLang="ko-KR" dirty="0"/>
              <a:t>Security / User /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SECURITY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0" y="1654322"/>
            <a:ext cx="5710828" cy="48941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47404" y="1959029"/>
            <a:ext cx="5378334" cy="775858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7404" y="2776452"/>
            <a:ext cx="5378334" cy="1221970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50175" y="4067698"/>
            <a:ext cx="5378334" cy="712120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7404" y="4849093"/>
            <a:ext cx="5378334" cy="986441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7404" y="5871559"/>
            <a:ext cx="5378334" cy="460733"/>
          </a:xfrm>
          <a:prstGeom prst="rect">
            <a:avLst/>
          </a:prstGeom>
          <a:noFill/>
          <a:ln>
            <a:solidFill>
              <a:srgbClr val="959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>
            <a:endCxn id="17" idx="1"/>
          </p:cNvCxnSpPr>
          <p:nvPr/>
        </p:nvCxnSpPr>
        <p:spPr>
          <a:xfrm>
            <a:off x="6425738" y="2398223"/>
            <a:ext cx="1174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7600602" y="2286001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접근 권한 설정</a:t>
            </a:r>
          </a:p>
        </p:txBody>
      </p:sp>
      <p:cxnSp>
        <p:nvCxnSpPr>
          <p:cNvPr id="32" name="직선 연결선 31"/>
          <p:cNvCxnSpPr>
            <a:endCxn id="33" idx="1"/>
          </p:cNvCxnSpPr>
          <p:nvPr/>
        </p:nvCxnSpPr>
        <p:spPr>
          <a:xfrm>
            <a:off x="6425738" y="3397133"/>
            <a:ext cx="1174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7600602" y="3284911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 설정</a:t>
            </a:r>
          </a:p>
        </p:txBody>
      </p:sp>
      <p:cxnSp>
        <p:nvCxnSpPr>
          <p:cNvPr id="34" name="직선 연결선 33"/>
          <p:cNvCxnSpPr>
            <a:endCxn id="35" idx="1"/>
          </p:cNvCxnSpPr>
          <p:nvPr/>
        </p:nvCxnSpPr>
        <p:spPr>
          <a:xfrm>
            <a:off x="6425738" y="4396043"/>
            <a:ext cx="1174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7600602" y="4283821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로그아웃 설정</a:t>
            </a:r>
          </a:p>
        </p:txBody>
      </p:sp>
      <p:cxnSp>
        <p:nvCxnSpPr>
          <p:cNvPr id="36" name="직선 연결선 35"/>
          <p:cNvCxnSpPr>
            <a:endCxn id="37" idx="1"/>
          </p:cNvCxnSpPr>
          <p:nvPr/>
        </p:nvCxnSpPr>
        <p:spPr>
          <a:xfrm>
            <a:off x="6425738" y="5360044"/>
            <a:ext cx="1174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7600602" y="5247822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쿠키 설정</a:t>
            </a:r>
          </a:p>
        </p:txBody>
      </p:sp>
      <p:cxnSp>
        <p:nvCxnSpPr>
          <p:cNvPr id="38" name="직선 연결선 37"/>
          <p:cNvCxnSpPr>
            <a:endCxn id="39" idx="1"/>
          </p:cNvCxnSpPr>
          <p:nvPr/>
        </p:nvCxnSpPr>
        <p:spPr>
          <a:xfrm>
            <a:off x="6425738" y="6099601"/>
            <a:ext cx="1174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7600602" y="5987379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예외 설정</a:t>
            </a:r>
          </a:p>
        </p:txBody>
      </p:sp>
    </p:spTree>
    <p:extLst>
      <p:ext uri="{BB962C8B-B14F-4D97-AF65-F5344CB8AC3E}">
        <p14:creationId xmlns:p14="http://schemas.microsoft.com/office/powerpoint/2010/main" val="81995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전왕근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3190908" cy="276999"/>
          </a:xfrm>
        </p:spPr>
        <p:txBody>
          <a:bodyPr/>
          <a:lstStyle/>
          <a:p>
            <a:r>
              <a:rPr lang="en-US" altLang="ko-KR" dirty="0"/>
              <a:t>SECURITY </a:t>
            </a:r>
            <a:r>
              <a:rPr lang="ko-KR" altLang="en-US" dirty="0"/>
              <a:t>설정 </a:t>
            </a:r>
            <a:r>
              <a:rPr lang="en-US" altLang="ko-KR" dirty="0"/>
              <a:t>– </a:t>
            </a:r>
            <a:r>
              <a:rPr lang="ko-KR" altLang="en-US" dirty="0"/>
              <a:t>쿠키 설정 </a:t>
            </a:r>
            <a:r>
              <a:rPr lang="en-US" altLang="ko-KR" dirty="0"/>
              <a:t>(</a:t>
            </a:r>
            <a:r>
              <a:rPr lang="en-US" altLang="ko-KR" dirty="0" err="1"/>
              <a:t>RememberMe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96" y="1795548"/>
            <a:ext cx="6474029" cy="2201572"/>
          </a:xfrm>
          <a:prstGeom prst="rect">
            <a:avLst/>
          </a:prstGeom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415985" cy="276999"/>
          </a:xfrm>
        </p:spPr>
        <p:txBody>
          <a:bodyPr/>
          <a:lstStyle/>
          <a:p>
            <a:r>
              <a:rPr lang="en-US" altLang="ko-KR" dirty="0"/>
              <a:t>Security / User /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7447" y="4168297"/>
            <a:ext cx="10216342" cy="498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SecurityConfig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-&gt; 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PrincipalDetailsService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-&gt; 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UserService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-&gt; 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SecuirtyConfig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32" y="4838236"/>
            <a:ext cx="5874755" cy="168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5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384F74-1761-A749-83E3-F7126DF60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FB058-F03F-06AE-BE51-D1919884D4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전왕근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37252-6671-8FAD-4434-5DD90E051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252" y="1185272"/>
            <a:ext cx="2663512" cy="276999"/>
          </a:xfrm>
        </p:spPr>
        <p:txBody>
          <a:bodyPr/>
          <a:lstStyle/>
          <a:p>
            <a:r>
              <a:rPr lang="en-US" altLang="ko-KR" dirty="0"/>
              <a:t>USER CREATE – JAVAMAIL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70957" y="2014931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DEPENDENCY</a:t>
            </a:r>
            <a:endParaRPr lang="ko-KR" altLang="en-US" sz="1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70957" y="3045285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APPICATION.yml</a:t>
            </a:r>
            <a:endParaRPr lang="ko-KR" altLang="en-US" sz="1400" dirty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12C93512-F988-37BD-A8CE-1ECA712F2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111" y="411515"/>
            <a:ext cx="2415985" cy="276999"/>
          </a:xfrm>
        </p:spPr>
        <p:txBody>
          <a:bodyPr/>
          <a:lstStyle/>
          <a:p>
            <a:r>
              <a:rPr lang="en-US" altLang="ko-KR" dirty="0"/>
              <a:t>Security / User / </a:t>
            </a:r>
            <a:r>
              <a:rPr lang="en-US" altLang="ko-KR" dirty="0" err="1"/>
              <a:t>Mypage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2" y="2397974"/>
            <a:ext cx="5134692" cy="181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45" y="3533030"/>
            <a:ext cx="3191320" cy="187668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136329" y="1350049"/>
            <a:ext cx="3305696" cy="224444"/>
          </a:xfrm>
          <a:prstGeom prst="roundRect">
            <a:avLst/>
          </a:prstGeom>
          <a:solidFill>
            <a:srgbClr val="959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CONTROLLER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806" y="1876701"/>
            <a:ext cx="5918867" cy="40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40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1874</Words>
  <Application>Microsoft Office PowerPoint</Application>
  <PresentationFormat>와이드스크린</PresentationFormat>
  <Paragraphs>404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Pretendard Bold</vt:lpstr>
      <vt:lpstr>Pretendard ExtraBold</vt:lpstr>
      <vt:lpstr>Pretendard Light</vt:lpstr>
      <vt:lpstr>Pretendard Medium</vt:lpstr>
      <vt:lpstr>Pretendard SemiBold</vt:lpstr>
      <vt:lpstr>Pretendard Variable ExtraBold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지수</dc:creator>
  <cp:lastModifiedBy>정준 이</cp:lastModifiedBy>
  <cp:revision>28</cp:revision>
  <dcterms:created xsi:type="dcterms:W3CDTF">2023-07-28T05:08:51Z</dcterms:created>
  <dcterms:modified xsi:type="dcterms:W3CDTF">2023-08-01T11:35:22Z</dcterms:modified>
</cp:coreProperties>
</file>